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57" r:id="rId5"/>
    <p:sldId id="318" r:id="rId6"/>
    <p:sldId id="330" r:id="rId7"/>
    <p:sldId id="339" r:id="rId8"/>
    <p:sldId id="340" r:id="rId9"/>
    <p:sldId id="312" r:id="rId10"/>
    <p:sldId id="262" r:id="rId11"/>
    <p:sldId id="296" r:id="rId12"/>
    <p:sldId id="267" r:id="rId13"/>
    <p:sldId id="282" r:id="rId14"/>
    <p:sldId id="310" r:id="rId15"/>
    <p:sldId id="283" r:id="rId16"/>
    <p:sldId id="284" r:id="rId17"/>
    <p:sldId id="285" r:id="rId18"/>
    <p:sldId id="271" r:id="rId19"/>
    <p:sldId id="272" r:id="rId20"/>
    <p:sldId id="287" r:id="rId21"/>
    <p:sldId id="300" r:id="rId22"/>
    <p:sldId id="297" r:id="rId23"/>
    <p:sldId id="298" r:id="rId24"/>
    <p:sldId id="299" r:id="rId25"/>
    <p:sldId id="301" r:id="rId26"/>
    <p:sldId id="303" r:id="rId27"/>
    <p:sldId id="304" r:id="rId28"/>
    <p:sldId id="305" r:id="rId29"/>
    <p:sldId id="307" r:id="rId30"/>
    <p:sldId id="308" r:id="rId31"/>
    <p:sldId id="342" r:id="rId32"/>
    <p:sldId id="345" r:id="rId33"/>
    <p:sldId id="344" r:id="rId34"/>
    <p:sldId id="346" r:id="rId35"/>
    <p:sldId id="266" r:id="rId36"/>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sheim, Jason" initials="MJ" lastIdx="1" clrIdx="0">
    <p:extLst>
      <p:ext uri="{19B8F6BF-5375-455C-9EA6-DF929625EA0E}">
        <p15:presenceInfo xmlns:p15="http://schemas.microsoft.com/office/powerpoint/2012/main" userId="S-1-5-21-1772814635-1742674826-316617838-1658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A5A"/>
    <a:srgbClr val="C00000"/>
    <a:srgbClr val="35736F"/>
    <a:srgbClr val="45948F"/>
    <a:srgbClr val="6A73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79517" autoAdjust="0"/>
  </p:normalViewPr>
  <p:slideViewPr>
    <p:cSldViewPr>
      <p:cViewPr>
        <p:scale>
          <a:sx n="96" d="100"/>
          <a:sy n="96" d="100"/>
        </p:scale>
        <p:origin x="86" y="-173"/>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5138"/>
          </a:xfrm>
          <a:prstGeom prst="rect">
            <a:avLst/>
          </a:prstGeom>
        </p:spPr>
        <p:txBody>
          <a:bodyPr vert="horz" lIns="91440" tIns="45720" rIns="91440" bIns="45720" rtlCol="0"/>
          <a:lstStyle>
            <a:lvl1pPr algn="r">
              <a:defRPr sz="1200"/>
            </a:lvl1pPr>
          </a:lstStyle>
          <a:p>
            <a:fld id="{DB8801D5-5B1A-4441-BD74-63B8B52E8FF0}" type="datetimeFigureOut">
              <a:rPr lang="en-US" smtClean="0"/>
              <a:t>1/1/2017</a:t>
            </a:fld>
            <a:endParaRPr lang="en-US"/>
          </a:p>
        </p:txBody>
      </p:sp>
      <p:sp>
        <p:nvSpPr>
          <p:cNvPr id="4" name="Footer Placeholder 3"/>
          <p:cNvSpPr>
            <a:spLocks noGrp="1"/>
          </p:cNvSpPr>
          <p:nvPr>
            <p:ph type="ftr" sz="quarter" idx="2"/>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5137"/>
          </a:xfrm>
          <a:prstGeom prst="rect">
            <a:avLst/>
          </a:prstGeom>
        </p:spPr>
        <p:txBody>
          <a:bodyPr vert="horz" lIns="91440" tIns="45720" rIns="91440" bIns="45720" rtlCol="0" anchor="b"/>
          <a:lstStyle>
            <a:lvl1pPr algn="r">
              <a:defRPr sz="1200"/>
            </a:lvl1pPr>
          </a:lstStyle>
          <a:p>
            <a:fld id="{0A72840C-87BD-4B3A-A2C3-CE6CD27AD29C}" type="slidenum">
              <a:rPr lang="en-US" smtClean="0"/>
              <a:t>‹#›</a:t>
            </a:fld>
            <a:endParaRPr lang="en-US"/>
          </a:p>
        </p:txBody>
      </p:sp>
    </p:spTree>
    <p:extLst>
      <p:ext uri="{BB962C8B-B14F-4D97-AF65-F5344CB8AC3E}">
        <p14:creationId xmlns:p14="http://schemas.microsoft.com/office/powerpoint/2010/main" val="3565432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26833" cy="465797"/>
          </a:xfrm>
          <a:prstGeom prst="rect">
            <a:avLst/>
          </a:prstGeom>
        </p:spPr>
        <p:txBody>
          <a:bodyPr vert="horz" lIns="92959" tIns="46479" rIns="92959" bIns="46479" rtlCol="0"/>
          <a:lstStyle>
            <a:lvl1pPr algn="l">
              <a:defRPr sz="1200"/>
            </a:lvl1pPr>
          </a:lstStyle>
          <a:p>
            <a:endParaRPr lang="en-US" dirty="0"/>
          </a:p>
        </p:txBody>
      </p:sp>
      <p:sp>
        <p:nvSpPr>
          <p:cNvPr id="3" name="Date Placeholder 2"/>
          <p:cNvSpPr>
            <a:spLocks noGrp="1"/>
          </p:cNvSpPr>
          <p:nvPr>
            <p:ph type="dt" idx="1"/>
          </p:nvPr>
        </p:nvSpPr>
        <p:spPr>
          <a:xfrm>
            <a:off x="3956551" y="1"/>
            <a:ext cx="3026833" cy="465797"/>
          </a:xfrm>
          <a:prstGeom prst="rect">
            <a:avLst/>
          </a:prstGeom>
        </p:spPr>
        <p:txBody>
          <a:bodyPr vert="horz" lIns="92959" tIns="46479" rIns="92959" bIns="46479" rtlCol="0"/>
          <a:lstStyle>
            <a:lvl1pPr algn="r">
              <a:defRPr sz="1200"/>
            </a:lvl1pPr>
          </a:lstStyle>
          <a:p>
            <a:fld id="{1339E09C-2B64-4016-8A16-629D3CE6E019}" type="datetimeFigureOut">
              <a:rPr lang="en-US" smtClean="0"/>
              <a:t>1/1/2017</a:t>
            </a:fld>
            <a:endParaRPr lang="en-US" dirty="0"/>
          </a:p>
        </p:txBody>
      </p:sp>
      <p:sp>
        <p:nvSpPr>
          <p:cNvPr id="4" name="Slide Image Placeholder 3"/>
          <p:cNvSpPr>
            <a:spLocks noGrp="1" noRot="1" noChangeAspect="1"/>
          </p:cNvSpPr>
          <p:nvPr>
            <p:ph type="sldImg" idx="2"/>
          </p:nvPr>
        </p:nvSpPr>
        <p:spPr>
          <a:xfrm>
            <a:off x="708025" y="1160463"/>
            <a:ext cx="5568950" cy="3133725"/>
          </a:xfrm>
          <a:prstGeom prst="rect">
            <a:avLst/>
          </a:prstGeom>
          <a:noFill/>
          <a:ln w="12700">
            <a:solidFill>
              <a:prstClr val="black"/>
            </a:solidFill>
          </a:ln>
        </p:spPr>
        <p:txBody>
          <a:bodyPr vert="horz" lIns="92959" tIns="46479" rIns="92959" bIns="46479" rtlCol="0" anchor="ctr"/>
          <a:lstStyle/>
          <a:p>
            <a:endParaRPr lang="en-US" dirty="0"/>
          </a:p>
        </p:txBody>
      </p:sp>
      <p:sp>
        <p:nvSpPr>
          <p:cNvPr id="5" name="Notes Placeholder 4"/>
          <p:cNvSpPr>
            <a:spLocks noGrp="1"/>
          </p:cNvSpPr>
          <p:nvPr>
            <p:ph type="body" sz="quarter" idx="3"/>
          </p:nvPr>
        </p:nvSpPr>
        <p:spPr>
          <a:xfrm>
            <a:off x="698500" y="4467780"/>
            <a:ext cx="5588000" cy="3655457"/>
          </a:xfrm>
          <a:prstGeom prst="rect">
            <a:avLst/>
          </a:prstGeom>
        </p:spPr>
        <p:txBody>
          <a:bodyPr vert="horz" lIns="92959" tIns="46479" rIns="92959"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17905"/>
            <a:ext cx="3026833" cy="465796"/>
          </a:xfrm>
          <a:prstGeom prst="rect">
            <a:avLst/>
          </a:prstGeom>
        </p:spPr>
        <p:txBody>
          <a:bodyPr vert="horz" lIns="92959" tIns="46479" rIns="92959" bIns="4647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17905"/>
            <a:ext cx="3026833" cy="465796"/>
          </a:xfrm>
          <a:prstGeom prst="rect">
            <a:avLst/>
          </a:prstGeom>
        </p:spPr>
        <p:txBody>
          <a:bodyPr vert="horz" lIns="92959" tIns="46479" rIns="92959" bIns="46479" rtlCol="0" anchor="b"/>
          <a:lstStyle>
            <a:lvl1pPr algn="r">
              <a:defRPr sz="1200"/>
            </a:lvl1pPr>
          </a:lstStyle>
          <a:p>
            <a:fld id="{31487A92-67BD-47D4-9BEC-3ACCD6EC12FC}" type="slidenum">
              <a:rPr lang="en-US" smtClean="0"/>
              <a:t>‹#›</a:t>
            </a:fld>
            <a:endParaRPr lang="en-US" dirty="0"/>
          </a:p>
        </p:txBody>
      </p:sp>
    </p:spTree>
    <p:extLst>
      <p:ext uri="{BB962C8B-B14F-4D97-AF65-F5344CB8AC3E}">
        <p14:creationId xmlns:p14="http://schemas.microsoft.com/office/powerpoint/2010/main" val="365512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Which one of these tables is a bench and which is a coffee table?</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912">
              <a:spcBef>
                <a:spcPct val="30000"/>
              </a:spcBef>
              <a:defRPr sz="1200">
                <a:solidFill>
                  <a:schemeClr val="tx1"/>
                </a:solidFill>
                <a:latin typeface="Arial" panose="020B0604020202020204" pitchFamily="34" charset="0"/>
              </a:defRPr>
            </a:lvl1pPr>
            <a:lvl2pPr marL="733521" indent="-281634" defTabSz="914912">
              <a:spcBef>
                <a:spcPct val="30000"/>
              </a:spcBef>
              <a:defRPr sz="1200">
                <a:solidFill>
                  <a:schemeClr val="tx1"/>
                </a:solidFill>
                <a:latin typeface="Arial" panose="020B0604020202020204" pitchFamily="34" charset="0"/>
              </a:defRPr>
            </a:lvl2pPr>
            <a:lvl3pPr marL="1129717" indent="-225943" defTabSz="914912">
              <a:spcBef>
                <a:spcPct val="30000"/>
              </a:spcBef>
              <a:defRPr sz="1200">
                <a:solidFill>
                  <a:schemeClr val="tx1"/>
                </a:solidFill>
                <a:latin typeface="Arial" panose="020B0604020202020204" pitchFamily="34" charset="0"/>
              </a:defRPr>
            </a:lvl3pPr>
            <a:lvl4pPr marL="1581604" indent="-225943" defTabSz="914912">
              <a:spcBef>
                <a:spcPct val="30000"/>
              </a:spcBef>
              <a:defRPr sz="1200">
                <a:solidFill>
                  <a:schemeClr val="tx1"/>
                </a:solidFill>
                <a:latin typeface="Arial" panose="020B0604020202020204" pitchFamily="34" charset="0"/>
              </a:defRPr>
            </a:lvl4pPr>
            <a:lvl5pPr marL="2035083" indent="-225943" defTabSz="914912">
              <a:spcBef>
                <a:spcPct val="30000"/>
              </a:spcBef>
              <a:defRPr sz="1200">
                <a:solidFill>
                  <a:schemeClr val="tx1"/>
                </a:solidFill>
                <a:latin typeface="Arial" panose="020B0604020202020204" pitchFamily="34" charset="0"/>
              </a:defRPr>
            </a:lvl5pPr>
            <a:lvl6pPr marL="2493335" indent="-225943" defTabSz="914912" eaLnBrk="0" fontAlgn="base" hangingPunct="0">
              <a:spcBef>
                <a:spcPct val="30000"/>
              </a:spcBef>
              <a:spcAft>
                <a:spcPct val="0"/>
              </a:spcAft>
              <a:defRPr sz="1200">
                <a:solidFill>
                  <a:schemeClr val="tx1"/>
                </a:solidFill>
                <a:latin typeface="Arial" panose="020B0604020202020204" pitchFamily="34" charset="0"/>
              </a:defRPr>
            </a:lvl6pPr>
            <a:lvl7pPr marL="2951586" indent="-225943" defTabSz="914912" eaLnBrk="0" fontAlgn="base" hangingPunct="0">
              <a:spcBef>
                <a:spcPct val="30000"/>
              </a:spcBef>
              <a:spcAft>
                <a:spcPct val="0"/>
              </a:spcAft>
              <a:defRPr sz="1200">
                <a:solidFill>
                  <a:schemeClr val="tx1"/>
                </a:solidFill>
                <a:latin typeface="Arial" panose="020B0604020202020204" pitchFamily="34" charset="0"/>
              </a:defRPr>
            </a:lvl7pPr>
            <a:lvl8pPr marL="3409838" indent="-225943" defTabSz="914912" eaLnBrk="0" fontAlgn="base" hangingPunct="0">
              <a:spcBef>
                <a:spcPct val="30000"/>
              </a:spcBef>
              <a:spcAft>
                <a:spcPct val="0"/>
              </a:spcAft>
              <a:defRPr sz="1200">
                <a:solidFill>
                  <a:schemeClr val="tx1"/>
                </a:solidFill>
                <a:latin typeface="Arial" panose="020B0604020202020204" pitchFamily="34" charset="0"/>
              </a:defRPr>
            </a:lvl8pPr>
            <a:lvl9pPr marL="3868089" indent="-225943" defTabSz="914912"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586A39-AC27-4146-8FA8-EBA796EA9F99}" type="slidenum">
              <a:rPr lang="en-US" altLang="en-US" sz="1300"/>
              <a:pPr>
                <a:spcBef>
                  <a:spcPct val="0"/>
                </a:spcBef>
              </a:pPr>
              <a:t>4</a:t>
            </a:fld>
            <a:endParaRPr lang="en-US" altLang="en-US" sz="1300" dirty="0"/>
          </a:p>
        </p:txBody>
      </p:sp>
    </p:spTree>
    <p:extLst>
      <p:ext uri="{BB962C8B-B14F-4D97-AF65-F5344CB8AC3E}">
        <p14:creationId xmlns:p14="http://schemas.microsoft.com/office/powerpoint/2010/main" val="4182105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87A92-67BD-47D4-9BEC-3ACCD6EC12FC}" type="slidenum">
              <a:rPr lang="en-US" smtClean="0"/>
              <a:t>18</a:t>
            </a:fld>
            <a:endParaRPr lang="en-US" dirty="0"/>
          </a:p>
        </p:txBody>
      </p:sp>
    </p:spTree>
    <p:extLst>
      <p:ext uri="{BB962C8B-B14F-4D97-AF65-F5344CB8AC3E}">
        <p14:creationId xmlns:p14="http://schemas.microsoft.com/office/powerpoint/2010/main" val="830236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smtClean="0"/>
          </a:p>
        </p:txBody>
      </p:sp>
      <p:sp>
        <p:nvSpPr>
          <p:cNvPr id="4" name="Slide Number Placeholder 3"/>
          <p:cNvSpPr>
            <a:spLocks noGrp="1"/>
          </p:cNvSpPr>
          <p:nvPr>
            <p:ph type="sldNum" sz="quarter" idx="10"/>
          </p:nvPr>
        </p:nvSpPr>
        <p:spPr/>
        <p:txBody>
          <a:bodyPr/>
          <a:lstStyle/>
          <a:p>
            <a:fld id="{31487A92-67BD-47D4-9BEC-3ACCD6EC12FC}" type="slidenum">
              <a:rPr lang="en-US" smtClean="0"/>
              <a:t>19</a:t>
            </a:fld>
            <a:endParaRPr lang="en-US" dirty="0"/>
          </a:p>
        </p:txBody>
      </p:sp>
    </p:spTree>
    <p:extLst>
      <p:ext uri="{BB962C8B-B14F-4D97-AF65-F5344CB8AC3E}">
        <p14:creationId xmlns:p14="http://schemas.microsoft.com/office/powerpoint/2010/main" val="3704501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smtClean="0"/>
          </a:p>
        </p:txBody>
      </p:sp>
      <p:sp>
        <p:nvSpPr>
          <p:cNvPr id="4" name="Slide Number Placeholder 3"/>
          <p:cNvSpPr>
            <a:spLocks noGrp="1"/>
          </p:cNvSpPr>
          <p:nvPr>
            <p:ph type="sldNum" sz="quarter" idx="10"/>
          </p:nvPr>
        </p:nvSpPr>
        <p:spPr/>
        <p:txBody>
          <a:bodyPr/>
          <a:lstStyle/>
          <a:p>
            <a:fld id="{31487A92-67BD-47D4-9BEC-3ACCD6EC12FC}" type="slidenum">
              <a:rPr lang="en-US" smtClean="0"/>
              <a:t>20</a:t>
            </a:fld>
            <a:endParaRPr lang="en-US" dirty="0"/>
          </a:p>
        </p:txBody>
      </p:sp>
    </p:spTree>
    <p:extLst>
      <p:ext uri="{BB962C8B-B14F-4D97-AF65-F5344CB8AC3E}">
        <p14:creationId xmlns:p14="http://schemas.microsoft.com/office/powerpoint/2010/main" val="3114670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smtClean="0"/>
          </a:p>
        </p:txBody>
      </p:sp>
      <p:sp>
        <p:nvSpPr>
          <p:cNvPr id="4" name="Slide Number Placeholder 3"/>
          <p:cNvSpPr>
            <a:spLocks noGrp="1"/>
          </p:cNvSpPr>
          <p:nvPr>
            <p:ph type="sldNum" sz="quarter" idx="10"/>
          </p:nvPr>
        </p:nvSpPr>
        <p:spPr/>
        <p:txBody>
          <a:bodyPr/>
          <a:lstStyle/>
          <a:p>
            <a:fld id="{31487A92-67BD-47D4-9BEC-3ACCD6EC12FC}" type="slidenum">
              <a:rPr lang="en-US" smtClean="0"/>
              <a:t>21</a:t>
            </a:fld>
            <a:endParaRPr lang="en-US" dirty="0"/>
          </a:p>
        </p:txBody>
      </p:sp>
    </p:spTree>
    <p:extLst>
      <p:ext uri="{BB962C8B-B14F-4D97-AF65-F5344CB8AC3E}">
        <p14:creationId xmlns:p14="http://schemas.microsoft.com/office/powerpoint/2010/main" val="151716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87A92-67BD-47D4-9BEC-3ACCD6EC12FC}" type="slidenum">
              <a:rPr lang="en-US" smtClean="0"/>
              <a:t>22</a:t>
            </a:fld>
            <a:endParaRPr lang="en-US" dirty="0"/>
          </a:p>
        </p:txBody>
      </p:sp>
    </p:spTree>
    <p:extLst>
      <p:ext uri="{BB962C8B-B14F-4D97-AF65-F5344CB8AC3E}">
        <p14:creationId xmlns:p14="http://schemas.microsoft.com/office/powerpoint/2010/main" val="3016486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87A92-67BD-47D4-9BEC-3ACCD6EC12FC}" type="slidenum">
              <a:rPr lang="en-US" smtClean="0"/>
              <a:t>24</a:t>
            </a:fld>
            <a:endParaRPr lang="en-US" dirty="0"/>
          </a:p>
        </p:txBody>
      </p:sp>
    </p:spTree>
    <p:extLst>
      <p:ext uri="{BB962C8B-B14F-4D97-AF65-F5344CB8AC3E}">
        <p14:creationId xmlns:p14="http://schemas.microsoft.com/office/powerpoint/2010/main" val="32987143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31487A92-67BD-47D4-9BEC-3ACCD6EC12FC}" type="slidenum">
              <a:rPr lang="en-US" smtClean="0"/>
              <a:t>25</a:t>
            </a:fld>
            <a:endParaRPr lang="en-US" dirty="0"/>
          </a:p>
        </p:txBody>
      </p:sp>
    </p:spTree>
    <p:extLst>
      <p:ext uri="{BB962C8B-B14F-4D97-AF65-F5344CB8AC3E}">
        <p14:creationId xmlns:p14="http://schemas.microsoft.com/office/powerpoint/2010/main" val="4442014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87A92-67BD-47D4-9BEC-3ACCD6EC12FC}" type="slidenum">
              <a:rPr lang="en-US" smtClean="0"/>
              <a:t>26</a:t>
            </a:fld>
            <a:endParaRPr lang="en-US" dirty="0"/>
          </a:p>
        </p:txBody>
      </p:sp>
    </p:spTree>
    <p:extLst>
      <p:ext uri="{BB962C8B-B14F-4D97-AF65-F5344CB8AC3E}">
        <p14:creationId xmlns:p14="http://schemas.microsoft.com/office/powerpoint/2010/main" val="143139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87A92-67BD-47D4-9BEC-3ACCD6EC12FC}" type="slidenum">
              <a:rPr lang="en-US" smtClean="0"/>
              <a:t>27</a:t>
            </a:fld>
            <a:endParaRPr lang="en-US" dirty="0"/>
          </a:p>
        </p:txBody>
      </p:sp>
    </p:spTree>
    <p:extLst>
      <p:ext uri="{BB962C8B-B14F-4D97-AF65-F5344CB8AC3E}">
        <p14:creationId xmlns:p14="http://schemas.microsoft.com/office/powerpoint/2010/main" val="1249366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31487A92-67BD-47D4-9BEC-3ACCD6EC12FC}" type="slidenum">
              <a:rPr lang="en-US" smtClean="0"/>
              <a:t>30</a:t>
            </a:fld>
            <a:endParaRPr lang="en-US" dirty="0"/>
          </a:p>
        </p:txBody>
      </p:sp>
    </p:spTree>
    <p:extLst>
      <p:ext uri="{BB962C8B-B14F-4D97-AF65-F5344CB8AC3E}">
        <p14:creationId xmlns:p14="http://schemas.microsoft.com/office/powerpoint/2010/main" val="3908753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1487A92-67BD-47D4-9BEC-3ACCD6EC12FC}"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690309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87A92-67BD-47D4-9BEC-3ACCD6EC12FC}" type="slidenum">
              <a:rPr lang="en-US" smtClean="0"/>
              <a:t>31</a:t>
            </a:fld>
            <a:endParaRPr lang="en-US" dirty="0"/>
          </a:p>
        </p:txBody>
      </p:sp>
    </p:spTree>
    <p:extLst>
      <p:ext uri="{BB962C8B-B14F-4D97-AF65-F5344CB8AC3E}">
        <p14:creationId xmlns:p14="http://schemas.microsoft.com/office/powerpoint/2010/main" val="3988591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87A92-67BD-47D4-9BEC-3ACCD6EC12FC}" type="slidenum">
              <a:rPr lang="en-US" smtClean="0"/>
              <a:t>10</a:t>
            </a:fld>
            <a:endParaRPr lang="en-US" dirty="0"/>
          </a:p>
        </p:txBody>
      </p:sp>
    </p:spTree>
    <p:extLst>
      <p:ext uri="{BB962C8B-B14F-4D97-AF65-F5344CB8AC3E}">
        <p14:creationId xmlns:p14="http://schemas.microsoft.com/office/powerpoint/2010/main" val="232480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87A92-67BD-47D4-9BEC-3ACCD6EC12FC}"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886193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87A92-67BD-47D4-9BEC-3ACCD6EC12FC}"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8225510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1487A92-67BD-47D4-9BEC-3ACCD6EC12FC}"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348988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87A92-67BD-47D4-9BEC-3ACCD6EC12FC}" type="slidenum">
              <a:rPr lang="en-US" smtClean="0"/>
              <a:t>15</a:t>
            </a:fld>
            <a:endParaRPr lang="en-US" dirty="0"/>
          </a:p>
        </p:txBody>
      </p:sp>
    </p:spTree>
    <p:extLst>
      <p:ext uri="{BB962C8B-B14F-4D97-AF65-F5344CB8AC3E}">
        <p14:creationId xmlns:p14="http://schemas.microsoft.com/office/powerpoint/2010/main" val="2322756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87A92-67BD-47D4-9BEC-3ACCD6EC12FC}" type="slidenum">
              <a:rPr lang="en-US" smtClean="0"/>
              <a:t>16</a:t>
            </a:fld>
            <a:endParaRPr lang="en-US" dirty="0"/>
          </a:p>
        </p:txBody>
      </p:sp>
    </p:spTree>
    <p:extLst>
      <p:ext uri="{BB962C8B-B14F-4D97-AF65-F5344CB8AC3E}">
        <p14:creationId xmlns:p14="http://schemas.microsoft.com/office/powerpoint/2010/main" val="1315164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487A92-67BD-47D4-9BEC-3ACCD6EC12FC}" type="slidenum">
              <a:rPr lang="en-US" smtClean="0"/>
              <a:t>17</a:t>
            </a:fld>
            <a:endParaRPr lang="en-US" dirty="0"/>
          </a:p>
        </p:txBody>
      </p:sp>
    </p:spTree>
    <p:extLst>
      <p:ext uri="{BB962C8B-B14F-4D97-AF65-F5344CB8AC3E}">
        <p14:creationId xmlns:p14="http://schemas.microsoft.com/office/powerpoint/2010/main" val="3510545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 Target="../slides/slide13.xm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2" r="6568"/>
          <a:stretch/>
        </p:blipFill>
        <p:spPr>
          <a:xfrm>
            <a:off x="2278875" y="0"/>
            <a:ext cx="9913125" cy="6862156"/>
          </a:xfrm>
          <a:prstGeom prst="rect">
            <a:avLst/>
          </a:prstGeom>
        </p:spPr>
      </p:pic>
      <p:sp>
        <p:nvSpPr>
          <p:cNvPr id="12" name="TextBox 11"/>
          <p:cNvSpPr txBox="1"/>
          <p:nvPr userDrawn="1"/>
        </p:nvSpPr>
        <p:spPr>
          <a:xfrm>
            <a:off x="0" y="685800"/>
            <a:ext cx="1828800" cy="301752"/>
          </a:xfrm>
          <a:prstGeom prst="rect">
            <a:avLst/>
          </a:prstGeom>
          <a:solidFill>
            <a:srgbClr val="C00000"/>
          </a:solidFill>
        </p:spPr>
        <p:txBody>
          <a:bodyPr wrap="square" rtlCol="0" anchor="ctr" anchorCtr="0">
            <a:noAutofit/>
          </a:bodyPr>
          <a:lstStyle/>
          <a:p>
            <a:endParaRPr lang="en-US" sz="950" dirty="0">
              <a:solidFill>
                <a:schemeClr val="bg1"/>
              </a:solidFill>
              <a:latin typeface="Franklin Gothic Demi" panose="020B0703020102020204" pitchFamily="34" charset="0"/>
            </a:endParaRPr>
          </a:p>
        </p:txBody>
      </p:sp>
      <p:sp>
        <p:nvSpPr>
          <p:cNvPr id="17" name="TextBox 16"/>
          <p:cNvSpPr txBox="1"/>
          <p:nvPr userDrawn="1"/>
        </p:nvSpPr>
        <p:spPr>
          <a:xfrm>
            <a:off x="8636000" y="6400800"/>
            <a:ext cx="2946400" cy="230832"/>
          </a:xfrm>
          <a:prstGeom prst="rect">
            <a:avLst/>
          </a:prstGeom>
          <a:noFill/>
        </p:spPr>
        <p:txBody>
          <a:bodyPr wrap="square" rtlCol="0">
            <a:spAutoFit/>
          </a:bodyPr>
          <a:lstStyle/>
          <a:p>
            <a:pPr algn="r"/>
            <a:r>
              <a:rPr lang="en-US" sz="900" kern="1200" dirty="0" smtClean="0">
                <a:solidFill>
                  <a:srgbClr val="6A737B"/>
                </a:solidFill>
                <a:effectLst/>
                <a:latin typeface="Franklin Gothic Demi" panose="020B0703020102020204" pitchFamily="34" charset="0"/>
                <a:ea typeface="+mn-ea"/>
                <a:cs typeface="+mn-cs"/>
              </a:rPr>
              <a:t>©</a:t>
            </a:r>
            <a:r>
              <a:rPr lang="en-US" sz="900" spc="100" dirty="0" smtClean="0">
                <a:solidFill>
                  <a:srgbClr val="6A737B"/>
                </a:solidFill>
                <a:latin typeface="Franklin Gothic Medium" panose="020B0603020102020204" pitchFamily="34" charset="0"/>
                <a:cs typeface="Arial" pitchFamily="34" charset="0"/>
              </a:rPr>
              <a:t>2016 ECRI INSTITUTE</a:t>
            </a:r>
            <a:endParaRPr lang="en-US" sz="900" spc="100" dirty="0">
              <a:solidFill>
                <a:srgbClr val="6A737B"/>
              </a:solidFill>
              <a:latin typeface="Franklin Gothic Medium" panose="020B0603020102020204" pitchFamily="34" charset="0"/>
              <a:cs typeface="Arial" pitchFamily="34" charset="0"/>
            </a:endParaRPr>
          </a:p>
        </p:txBody>
      </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 y="6096000"/>
            <a:ext cx="2438400" cy="457200"/>
          </a:xfrm>
          <a:prstGeom prst="rect">
            <a:avLst/>
          </a:prstGeom>
        </p:spPr>
      </p:pic>
      <p:sp>
        <p:nvSpPr>
          <p:cNvPr id="11" name="Title 1"/>
          <p:cNvSpPr>
            <a:spLocks noGrp="1"/>
          </p:cNvSpPr>
          <p:nvPr>
            <p:ph type="ctrTitle" hasCustomPrompt="1"/>
          </p:nvPr>
        </p:nvSpPr>
        <p:spPr>
          <a:xfrm>
            <a:off x="914400" y="1828802"/>
            <a:ext cx="5181600" cy="685799"/>
          </a:xfrm>
          <a:prstGeom prst="rect">
            <a:avLst/>
          </a:prstGeom>
        </p:spPr>
        <p:txBody>
          <a:bodyPr anchor="t" anchorCtr="0"/>
          <a:lstStyle>
            <a:lvl1pPr>
              <a:defRPr sz="3200"/>
            </a:lvl1pPr>
          </a:lstStyle>
          <a:p>
            <a:r>
              <a:rPr lang="en-US" dirty="0" smtClean="0"/>
              <a:t>Presentation title</a:t>
            </a:r>
            <a:endParaRPr lang="en-US" dirty="0"/>
          </a:p>
        </p:txBody>
      </p:sp>
      <p:sp>
        <p:nvSpPr>
          <p:cNvPr id="14" name="Subtitle 2"/>
          <p:cNvSpPr>
            <a:spLocks noGrp="1"/>
          </p:cNvSpPr>
          <p:nvPr>
            <p:ph type="subTitle" idx="1" hasCustomPrompt="1"/>
          </p:nvPr>
        </p:nvSpPr>
        <p:spPr>
          <a:xfrm>
            <a:off x="914400" y="2514600"/>
            <a:ext cx="5181600" cy="381000"/>
          </a:xfrm>
          <a:prstGeom prst="rect">
            <a:avLst/>
          </a:prstGeom>
        </p:spPr>
        <p:txBody>
          <a:bodyPr>
            <a:normAutofit/>
          </a:bodyPr>
          <a:lstStyle>
            <a:lvl1pPr marL="0" indent="0" algn="l">
              <a:spcBef>
                <a:spcPts val="0"/>
              </a:spcBef>
              <a:buNone/>
              <a:defRPr sz="1600">
                <a:solidFill>
                  <a:schemeClr val="tx1"/>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a:t>
            </a:r>
          </a:p>
        </p:txBody>
      </p:sp>
      <p:sp>
        <p:nvSpPr>
          <p:cNvPr id="5" name="Content Placeholder 4"/>
          <p:cNvSpPr>
            <a:spLocks noGrp="1"/>
          </p:cNvSpPr>
          <p:nvPr>
            <p:ph sz="quarter" idx="10" hasCustomPrompt="1"/>
          </p:nvPr>
        </p:nvSpPr>
        <p:spPr>
          <a:xfrm>
            <a:off x="101600" y="725424"/>
            <a:ext cx="1625600" cy="265176"/>
          </a:xfrm>
          <a:prstGeom prst="rect">
            <a:avLst/>
          </a:prstGeom>
        </p:spPr>
        <p:txBody>
          <a:bodyPr/>
          <a:lstStyle>
            <a:lvl1pPr marL="0" indent="0">
              <a:buFontTx/>
              <a:buNone/>
              <a:defRPr sz="950">
                <a:solidFill>
                  <a:schemeClr val="bg1"/>
                </a:solidFill>
                <a:latin typeface="Franklin Gothic Medium" panose="020B0603020102020204" pitchFamily="34" charset="0"/>
              </a:defRPr>
            </a:lvl1pPr>
          </a:lstStyle>
          <a:p>
            <a:pPr lvl="0"/>
            <a:r>
              <a:rPr lang="en-US" dirty="0" smtClean="0"/>
              <a:t>JANUARY 14, 2015</a:t>
            </a:r>
            <a:endParaRPr lang="en-US" dirty="0"/>
          </a:p>
        </p:txBody>
      </p:sp>
    </p:spTree>
    <p:extLst>
      <p:ext uri="{BB962C8B-B14F-4D97-AF65-F5344CB8AC3E}">
        <p14:creationId xmlns:p14="http://schemas.microsoft.com/office/powerpoint/2010/main" val="22590696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2" r="6568"/>
          <a:stretch/>
        </p:blipFill>
        <p:spPr>
          <a:xfrm>
            <a:off x="2278875" y="0"/>
            <a:ext cx="9913125" cy="6862156"/>
          </a:xfrm>
          <a:prstGeom prst="rect">
            <a:avLst/>
          </a:prstGeom>
        </p:spPr>
      </p:pic>
      <p:sp>
        <p:nvSpPr>
          <p:cNvPr id="11" name="Title 1"/>
          <p:cNvSpPr>
            <a:spLocks noGrp="1"/>
          </p:cNvSpPr>
          <p:nvPr>
            <p:ph type="ctrTitle" hasCustomPrompt="1"/>
          </p:nvPr>
        </p:nvSpPr>
        <p:spPr>
          <a:xfrm>
            <a:off x="914400" y="2286001"/>
            <a:ext cx="5181600" cy="685799"/>
          </a:xfrm>
          <a:prstGeom prst="rect">
            <a:avLst/>
          </a:prstGeom>
        </p:spPr>
        <p:txBody>
          <a:bodyPr anchor="t" anchorCtr="0"/>
          <a:lstStyle>
            <a:lvl1pPr>
              <a:defRPr sz="3000"/>
            </a:lvl1pPr>
          </a:lstStyle>
          <a:p>
            <a:r>
              <a:rPr lang="en-US" dirty="0" smtClean="0"/>
              <a:t>Questions?</a:t>
            </a:r>
            <a:endParaRPr lang="en-US" dirty="0"/>
          </a:p>
        </p:txBody>
      </p:sp>
      <p:sp>
        <p:nvSpPr>
          <p:cNvPr id="12" name="Subtitle 2"/>
          <p:cNvSpPr>
            <a:spLocks noGrp="1"/>
          </p:cNvSpPr>
          <p:nvPr>
            <p:ph type="subTitle" idx="1" hasCustomPrompt="1"/>
          </p:nvPr>
        </p:nvSpPr>
        <p:spPr>
          <a:xfrm>
            <a:off x="914400" y="2971800"/>
            <a:ext cx="5181600" cy="833284"/>
          </a:xfrm>
          <a:prstGeom prst="rect">
            <a:avLst/>
          </a:prstGeom>
        </p:spPr>
        <p:txBody>
          <a:bodyPr>
            <a:normAutofit/>
          </a:bodyPr>
          <a:lstStyle>
            <a:lvl1pPr marL="0" indent="0" algn="l">
              <a:spcBef>
                <a:spcPts val="0"/>
              </a:spcBef>
              <a:buNone/>
              <a:defRPr lang="en-US" sz="1400" dirty="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en-US" sz="1600" dirty="0" smtClean="0">
                <a:latin typeface="Franklin Gothic Book" panose="020B0503020102020204" pitchFamily="34" charset="0"/>
                <a:cs typeface="Arial" pitchFamily="34" charset="0"/>
              </a:rPr>
              <a:t>Please contact</a:t>
            </a:r>
            <a:r>
              <a:rPr lang="en-US" sz="1600" baseline="0" dirty="0" smtClean="0">
                <a:latin typeface="Franklin Gothic Book" panose="020B0503020102020204" pitchFamily="34" charset="0"/>
                <a:cs typeface="Arial" pitchFamily="34" charset="0"/>
              </a:rPr>
              <a:t> (name), (title), at (phone), </a:t>
            </a:r>
            <a:br>
              <a:rPr lang="en-US" sz="1600" baseline="0" dirty="0" smtClean="0">
                <a:latin typeface="Franklin Gothic Book" panose="020B0503020102020204" pitchFamily="34" charset="0"/>
                <a:cs typeface="Arial" pitchFamily="34" charset="0"/>
              </a:rPr>
            </a:br>
            <a:r>
              <a:rPr lang="en-US" sz="1600" baseline="0" dirty="0" smtClean="0">
                <a:latin typeface="Franklin Gothic Book" panose="020B0503020102020204" pitchFamily="34" charset="0"/>
                <a:cs typeface="Arial" pitchFamily="34" charset="0"/>
              </a:rPr>
              <a:t>or by email at (email address) </a:t>
            </a:r>
            <a:br>
              <a:rPr lang="en-US" sz="1600" baseline="0" dirty="0" smtClean="0">
                <a:latin typeface="Franklin Gothic Book" panose="020B0503020102020204" pitchFamily="34" charset="0"/>
                <a:cs typeface="Arial" pitchFamily="34" charset="0"/>
              </a:rPr>
            </a:br>
            <a:endParaRPr lang="en-US" sz="1600" dirty="0" smtClean="0">
              <a:latin typeface="Franklin Gothic Book" panose="020B0503020102020204" pitchFamily="34" charset="0"/>
              <a:cs typeface="Arial" pitchFamily="34" charset="0"/>
            </a:endParaRPr>
          </a:p>
          <a:p>
            <a:pPr>
              <a:defRPr/>
            </a:pPr>
            <a:endParaRPr lang="en-US" sz="3000" dirty="0" smtClean="0">
              <a:latin typeface="Franklin Gothic Demi" panose="020B0703020102020204" pitchFamily="34" charset="0"/>
              <a:cs typeface="Arial" pitchFamily="34" charset="0"/>
            </a:endParaRPr>
          </a:p>
          <a:p>
            <a:pPr>
              <a:defRPr/>
            </a:pPr>
            <a:endParaRPr lang="en-US" sz="1400" dirty="0">
              <a:latin typeface="+mj-lt"/>
            </a:endParaRPr>
          </a:p>
        </p:txBody>
      </p:sp>
      <p:sp>
        <p:nvSpPr>
          <p:cNvPr id="13" name="Title 1"/>
          <p:cNvSpPr txBox="1">
            <a:spLocks/>
          </p:cNvSpPr>
          <p:nvPr userDrawn="1"/>
        </p:nvSpPr>
        <p:spPr>
          <a:xfrm>
            <a:off x="914400" y="4114801"/>
            <a:ext cx="5181600" cy="685799"/>
          </a:xfrm>
          <a:prstGeom prst="rect">
            <a:avLst/>
          </a:prstGeom>
        </p:spPr>
        <p:txBody>
          <a:bodyPr anchor="t" anchorCtr="0"/>
          <a:lstStyle>
            <a:lvl1pPr algn="l" defTabSz="914400" rtl="0" eaLnBrk="1" latinLnBrk="0" hangingPunct="1">
              <a:spcBef>
                <a:spcPct val="0"/>
              </a:spcBef>
              <a:buNone/>
              <a:defRPr sz="3200" kern="1200">
                <a:solidFill>
                  <a:schemeClr val="tx1"/>
                </a:solidFill>
                <a:latin typeface="Franklin Gothic Demi" panose="020B0703020102020204" pitchFamily="34" charset="0"/>
                <a:ea typeface="+mj-ea"/>
                <a:cs typeface="+mj-cs"/>
              </a:defRPr>
            </a:lvl1pPr>
          </a:lstStyle>
          <a:p>
            <a:endParaRPr lang="en-US" sz="3000" dirty="0">
              <a:solidFill>
                <a:schemeClr val="accent5">
                  <a:lumMod val="50000"/>
                </a:schemeClr>
              </a:solidFill>
            </a:endParaRPr>
          </a:p>
        </p:txBody>
      </p:sp>
      <p:sp>
        <p:nvSpPr>
          <p:cNvPr id="4" name="Text Placeholder 3"/>
          <p:cNvSpPr>
            <a:spLocks noGrp="1"/>
          </p:cNvSpPr>
          <p:nvPr>
            <p:ph type="body" sz="quarter" idx="10" hasCustomPrompt="1"/>
          </p:nvPr>
        </p:nvSpPr>
        <p:spPr>
          <a:xfrm>
            <a:off x="914400" y="4114800"/>
            <a:ext cx="4572000" cy="838200"/>
          </a:xfrm>
          <a:prstGeom prst="rect">
            <a:avLst/>
          </a:prstGeom>
        </p:spPr>
        <p:txBody>
          <a:bodyPr/>
          <a:lstStyle>
            <a:lvl1pPr marL="0" indent="0">
              <a:buFontTx/>
              <a:buNone/>
              <a:defRPr sz="3200">
                <a:solidFill>
                  <a:schemeClr val="accent5">
                    <a:lumMod val="50000"/>
                  </a:schemeClr>
                </a:solidFill>
                <a:latin typeface="Franklin Gothic Demi" panose="020B0703020102020204" pitchFamily="34" charset="0"/>
              </a:defRPr>
            </a:lvl1pPr>
          </a:lstStyle>
          <a:p>
            <a:r>
              <a:rPr lang="en-US" sz="3000" dirty="0" smtClean="0">
                <a:solidFill>
                  <a:schemeClr val="accent5">
                    <a:lumMod val="50000"/>
                  </a:schemeClr>
                </a:solidFill>
              </a:rPr>
              <a:t>Thank You</a:t>
            </a:r>
            <a:endParaRPr lang="en-US" sz="3000" dirty="0">
              <a:solidFill>
                <a:schemeClr val="accent5">
                  <a:lumMod val="50000"/>
                </a:schemeClr>
              </a:solidFill>
            </a:endParaRPr>
          </a:p>
        </p:txBody>
      </p:sp>
      <p:sp>
        <p:nvSpPr>
          <p:cNvPr id="9" name="TextBox 8"/>
          <p:cNvSpPr txBox="1"/>
          <p:nvPr userDrawn="1"/>
        </p:nvSpPr>
        <p:spPr>
          <a:xfrm>
            <a:off x="8636000" y="6400800"/>
            <a:ext cx="2946400" cy="230832"/>
          </a:xfrm>
          <a:prstGeom prst="rect">
            <a:avLst/>
          </a:prstGeom>
          <a:noFill/>
        </p:spPr>
        <p:txBody>
          <a:bodyPr wrap="square" rtlCol="0">
            <a:spAutoFit/>
          </a:bodyPr>
          <a:lstStyle/>
          <a:p>
            <a:pPr algn="r"/>
            <a:r>
              <a:rPr lang="en-US" sz="900" kern="1200" dirty="0" smtClean="0">
                <a:solidFill>
                  <a:srgbClr val="6A737B"/>
                </a:solidFill>
                <a:effectLst/>
                <a:latin typeface="Franklin Gothic Demi" panose="020B0703020102020204" pitchFamily="34" charset="0"/>
                <a:ea typeface="+mn-ea"/>
                <a:cs typeface="+mn-cs"/>
              </a:rPr>
              <a:t>©</a:t>
            </a:r>
            <a:r>
              <a:rPr lang="en-US" sz="900" spc="100" dirty="0" smtClean="0">
                <a:solidFill>
                  <a:srgbClr val="6A737B"/>
                </a:solidFill>
                <a:latin typeface="Franklin Gothic Medium" panose="020B0603020102020204" pitchFamily="34" charset="0"/>
                <a:cs typeface="Arial" pitchFamily="34" charset="0"/>
              </a:rPr>
              <a:t>2016 ECRI INSTITUTE</a:t>
            </a:r>
            <a:endParaRPr lang="en-US" sz="900" spc="100" dirty="0">
              <a:solidFill>
                <a:srgbClr val="6A737B"/>
              </a:solidFill>
              <a:latin typeface="Franklin Gothic Medium" panose="020B0603020102020204" pitchFamily="34" charset="0"/>
              <a:cs typeface="Arial"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 y="6096000"/>
            <a:ext cx="2438400" cy="457200"/>
          </a:xfrm>
          <a:prstGeom prst="rect">
            <a:avLst/>
          </a:prstGeom>
        </p:spPr>
      </p:pic>
    </p:spTree>
    <p:extLst>
      <p:ext uri="{BB962C8B-B14F-4D97-AF65-F5344CB8AC3E}">
        <p14:creationId xmlns:p14="http://schemas.microsoft.com/office/powerpoint/2010/main" val="386410225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9775" t="17221" b="20537"/>
          <a:stretch/>
        </p:blipFill>
        <p:spPr>
          <a:xfrm>
            <a:off x="1" y="0"/>
            <a:ext cx="12192000" cy="6858000"/>
          </a:xfrm>
          <a:prstGeom prst="rect">
            <a:avLst/>
          </a:prstGeom>
        </p:spPr>
      </p:pic>
      <p:sp>
        <p:nvSpPr>
          <p:cNvPr id="9" name="Title 1"/>
          <p:cNvSpPr>
            <a:spLocks noGrp="1"/>
          </p:cNvSpPr>
          <p:nvPr>
            <p:ph type="ctrTitle" hasCustomPrompt="1"/>
          </p:nvPr>
        </p:nvSpPr>
        <p:spPr>
          <a:xfrm>
            <a:off x="914400" y="2286001"/>
            <a:ext cx="5181600" cy="685799"/>
          </a:xfrm>
          <a:prstGeom prst="rect">
            <a:avLst/>
          </a:prstGeom>
        </p:spPr>
        <p:txBody>
          <a:bodyPr anchor="t" anchorCtr="0"/>
          <a:lstStyle>
            <a:lvl1pPr>
              <a:defRPr sz="3000">
                <a:solidFill>
                  <a:schemeClr val="bg1"/>
                </a:solidFill>
              </a:defRPr>
            </a:lvl1pPr>
          </a:lstStyle>
          <a:p>
            <a:r>
              <a:rPr lang="en-US" dirty="0" smtClean="0"/>
              <a:t>Questions?</a:t>
            </a:r>
            <a:endParaRPr lang="en-US" dirty="0"/>
          </a:p>
        </p:txBody>
      </p:sp>
      <p:sp>
        <p:nvSpPr>
          <p:cNvPr id="10" name="Subtitle 2"/>
          <p:cNvSpPr>
            <a:spLocks noGrp="1"/>
          </p:cNvSpPr>
          <p:nvPr>
            <p:ph type="subTitle" idx="1" hasCustomPrompt="1"/>
          </p:nvPr>
        </p:nvSpPr>
        <p:spPr>
          <a:xfrm>
            <a:off x="914400" y="2971800"/>
            <a:ext cx="5181600" cy="833284"/>
          </a:xfrm>
          <a:prstGeom prst="rect">
            <a:avLst/>
          </a:prstGeom>
        </p:spPr>
        <p:txBody>
          <a:bodyPr>
            <a:normAutofit/>
          </a:bodyPr>
          <a:lstStyle>
            <a:lvl1pPr marL="0" indent="0" algn="l">
              <a:spcBef>
                <a:spcPts val="0"/>
              </a:spcBef>
              <a:buNone/>
              <a:defRPr lang="en-US" sz="1400" dirty="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en-US" sz="1600" dirty="0" smtClean="0">
                <a:latin typeface="Franklin Gothic Book" panose="020B0503020102020204" pitchFamily="34" charset="0"/>
                <a:cs typeface="Arial" pitchFamily="34" charset="0"/>
              </a:rPr>
              <a:t>Please contact</a:t>
            </a:r>
            <a:r>
              <a:rPr lang="en-US" sz="1600" baseline="0" dirty="0" smtClean="0">
                <a:latin typeface="Franklin Gothic Book" panose="020B0503020102020204" pitchFamily="34" charset="0"/>
                <a:cs typeface="Arial" pitchFamily="34" charset="0"/>
              </a:rPr>
              <a:t> (name), (title), at (phone), </a:t>
            </a:r>
            <a:br>
              <a:rPr lang="en-US" sz="1600" baseline="0" dirty="0" smtClean="0">
                <a:latin typeface="Franklin Gothic Book" panose="020B0503020102020204" pitchFamily="34" charset="0"/>
                <a:cs typeface="Arial" pitchFamily="34" charset="0"/>
              </a:rPr>
            </a:br>
            <a:r>
              <a:rPr lang="en-US" sz="1600" baseline="0" dirty="0" smtClean="0">
                <a:latin typeface="Franklin Gothic Book" panose="020B0503020102020204" pitchFamily="34" charset="0"/>
                <a:cs typeface="Arial" pitchFamily="34" charset="0"/>
              </a:rPr>
              <a:t>or by email at (email address) </a:t>
            </a:r>
            <a:br>
              <a:rPr lang="en-US" sz="1600" baseline="0" dirty="0" smtClean="0">
                <a:latin typeface="Franklin Gothic Book" panose="020B0503020102020204" pitchFamily="34" charset="0"/>
                <a:cs typeface="Arial" pitchFamily="34" charset="0"/>
              </a:rPr>
            </a:br>
            <a:endParaRPr lang="en-US" sz="1600" dirty="0" smtClean="0">
              <a:latin typeface="Franklin Gothic Book" panose="020B0503020102020204" pitchFamily="34" charset="0"/>
              <a:cs typeface="Arial" pitchFamily="34" charset="0"/>
            </a:endParaRPr>
          </a:p>
          <a:p>
            <a:pPr>
              <a:defRPr/>
            </a:pPr>
            <a:endParaRPr lang="en-US" sz="3000" dirty="0" smtClean="0">
              <a:latin typeface="Franklin Gothic Demi" panose="020B0703020102020204" pitchFamily="34" charset="0"/>
              <a:cs typeface="Arial" pitchFamily="34" charset="0"/>
            </a:endParaRPr>
          </a:p>
          <a:p>
            <a:pPr>
              <a:defRPr/>
            </a:pPr>
            <a:endParaRPr lang="en-US" sz="1400" dirty="0">
              <a:latin typeface="+mj-lt"/>
            </a:endParaRPr>
          </a:p>
        </p:txBody>
      </p:sp>
      <p:sp>
        <p:nvSpPr>
          <p:cNvPr id="11" name="Text Placeholder 3"/>
          <p:cNvSpPr>
            <a:spLocks noGrp="1"/>
          </p:cNvSpPr>
          <p:nvPr>
            <p:ph type="body" sz="quarter" idx="10" hasCustomPrompt="1"/>
          </p:nvPr>
        </p:nvSpPr>
        <p:spPr>
          <a:xfrm>
            <a:off x="914400" y="4114800"/>
            <a:ext cx="4572000" cy="838200"/>
          </a:xfrm>
          <a:prstGeom prst="rect">
            <a:avLst/>
          </a:prstGeom>
        </p:spPr>
        <p:txBody>
          <a:bodyPr/>
          <a:lstStyle>
            <a:lvl1pPr marL="0" indent="0">
              <a:buFontTx/>
              <a:buNone/>
              <a:defRPr sz="3200">
                <a:solidFill>
                  <a:schemeClr val="bg1"/>
                </a:solidFill>
                <a:latin typeface="Franklin Gothic Demi" panose="020B0703020102020204" pitchFamily="34" charset="0"/>
              </a:defRPr>
            </a:lvl1pPr>
          </a:lstStyle>
          <a:p>
            <a:r>
              <a:rPr lang="en-US" sz="3000" dirty="0" smtClean="0">
                <a:solidFill>
                  <a:schemeClr val="accent5">
                    <a:lumMod val="50000"/>
                  </a:schemeClr>
                </a:solidFill>
              </a:rPr>
              <a:t>Thank You</a:t>
            </a:r>
            <a:endParaRPr lang="en-US" sz="3000" dirty="0">
              <a:solidFill>
                <a:schemeClr val="accent5">
                  <a:lumMod val="50000"/>
                </a:schemeClr>
              </a:solidFill>
            </a:endParaRPr>
          </a:p>
        </p:txBody>
      </p:sp>
      <p:sp>
        <p:nvSpPr>
          <p:cNvPr id="12" name="TextBox 11"/>
          <p:cNvSpPr txBox="1"/>
          <p:nvPr userDrawn="1"/>
        </p:nvSpPr>
        <p:spPr>
          <a:xfrm>
            <a:off x="8636000" y="6400800"/>
            <a:ext cx="2946400" cy="230832"/>
          </a:xfrm>
          <a:prstGeom prst="rect">
            <a:avLst/>
          </a:prstGeom>
          <a:noFill/>
        </p:spPr>
        <p:txBody>
          <a:bodyPr wrap="square" rtlCol="0">
            <a:spAutoFit/>
          </a:bodyPr>
          <a:lstStyle/>
          <a:p>
            <a:pPr algn="r"/>
            <a:r>
              <a:rPr lang="en-US" sz="900" kern="1200" dirty="0" smtClean="0">
                <a:solidFill>
                  <a:schemeClr val="bg1"/>
                </a:solidFill>
                <a:effectLst/>
                <a:latin typeface="Franklin Gothic Demi" panose="020B0703020102020204" pitchFamily="34" charset="0"/>
                <a:ea typeface="+mn-ea"/>
                <a:cs typeface="+mn-cs"/>
              </a:rPr>
              <a:t>©</a:t>
            </a:r>
            <a:r>
              <a:rPr lang="en-US" sz="900" spc="100" dirty="0" smtClean="0">
                <a:solidFill>
                  <a:schemeClr val="bg1"/>
                </a:solidFill>
                <a:latin typeface="Franklin Gothic Medium" panose="020B0603020102020204" pitchFamily="34" charset="0"/>
                <a:cs typeface="Arial" pitchFamily="34" charset="0"/>
              </a:rPr>
              <a:t>2016 ECRI INSTITUTE</a:t>
            </a:r>
            <a:endParaRPr lang="en-US" sz="900" spc="100" dirty="0">
              <a:solidFill>
                <a:schemeClr val="bg1"/>
              </a:solidFill>
              <a:latin typeface="Franklin Gothic Medium" panose="020B0603020102020204" pitchFamily="34" charset="0"/>
              <a:cs typeface="Arial" pitchFamily="34" charset="0"/>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6097364"/>
            <a:ext cx="2438400" cy="454472"/>
          </a:xfrm>
          <a:prstGeom prst="rect">
            <a:avLst/>
          </a:prstGeom>
        </p:spPr>
      </p:pic>
    </p:spTree>
    <p:extLst>
      <p:ext uri="{BB962C8B-B14F-4D97-AF65-F5344CB8AC3E}">
        <p14:creationId xmlns:p14="http://schemas.microsoft.com/office/powerpoint/2010/main" val="87671187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641" t="4993" r="23708" b="5107"/>
          <a:stretch/>
        </p:blipFill>
        <p:spPr>
          <a:xfrm>
            <a:off x="2140857" y="0"/>
            <a:ext cx="10058400" cy="685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 y="6096000"/>
            <a:ext cx="3251200" cy="457200"/>
          </a:xfrm>
          <a:prstGeom prst="rect">
            <a:avLst/>
          </a:prstGeom>
        </p:spPr>
      </p:pic>
      <p:sp>
        <p:nvSpPr>
          <p:cNvPr id="9" name="Title 1"/>
          <p:cNvSpPr>
            <a:spLocks noGrp="1"/>
          </p:cNvSpPr>
          <p:nvPr>
            <p:ph type="ctrTitle" hasCustomPrompt="1"/>
          </p:nvPr>
        </p:nvSpPr>
        <p:spPr>
          <a:xfrm>
            <a:off x="914400" y="2286001"/>
            <a:ext cx="5181600" cy="685799"/>
          </a:xfrm>
          <a:prstGeom prst="rect">
            <a:avLst/>
          </a:prstGeom>
        </p:spPr>
        <p:txBody>
          <a:bodyPr anchor="t" anchorCtr="0"/>
          <a:lstStyle>
            <a:lvl1pPr>
              <a:defRPr sz="3000"/>
            </a:lvl1pPr>
          </a:lstStyle>
          <a:p>
            <a:r>
              <a:rPr lang="en-US" dirty="0" smtClean="0"/>
              <a:t>Questions?</a:t>
            </a:r>
            <a:endParaRPr lang="en-US" dirty="0"/>
          </a:p>
        </p:txBody>
      </p:sp>
      <p:sp>
        <p:nvSpPr>
          <p:cNvPr id="10" name="Subtitle 2"/>
          <p:cNvSpPr>
            <a:spLocks noGrp="1"/>
          </p:cNvSpPr>
          <p:nvPr>
            <p:ph type="subTitle" idx="1" hasCustomPrompt="1"/>
          </p:nvPr>
        </p:nvSpPr>
        <p:spPr>
          <a:xfrm>
            <a:off x="914400" y="2971800"/>
            <a:ext cx="5181600" cy="833284"/>
          </a:xfrm>
          <a:prstGeom prst="rect">
            <a:avLst/>
          </a:prstGeom>
        </p:spPr>
        <p:txBody>
          <a:bodyPr>
            <a:normAutofit/>
          </a:bodyPr>
          <a:lstStyle>
            <a:lvl1pPr marL="0" indent="0" algn="l">
              <a:spcBef>
                <a:spcPts val="0"/>
              </a:spcBef>
              <a:buNone/>
              <a:defRPr lang="en-US" sz="1400" dirty="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en-US" sz="1600" dirty="0" smtClean="0">
                <a:latin typeface="Franklin Gothic Book" panose="020B0503020102020204" pitchFamily="34" charset="0"/>
                <a:cs typeface="Arial" pitchFamily="34" charset="0"/>
              </a:rPr>
              <a:t>Please contact</a:t>
            </a:r>
            <a:r>
              <a:rPr lang="en-US" sz="1600" baseline="0" dirty="0" smtClean="0">
                <a:latin typeface="Franklin Gothic Book" panose="020B0503020102020204" pitchFamily="34" charset="0"/>
                <a:cs typeface="Arial" pitchFamily="34" charset="0"/>
              </a:rPr>
              <a:t> (name), (title), at (phone), </a:t>
            </a:r>
            <a:br>
              <a:rPr lang="en-US" sz="1600" baseline="0" dirty="0" smtClean="0">
                <a:latin typeface="Franklin Gothic Book" panose="020B0503020102020204" pitchFamily="34" charset="0"/>
                <a:cs typeface="Arial" pitchFamily="34" charset="0"/>
              </a:rPr>
            </a:br>
            <a:r>
              <a:rPr lang="en-US" sz="1600" baseline="0" dirty="0" smtClean="0">
                <a:latin typeface="Franklin Gothic Book" panose="020B0503020102020204" pitchFamily="34" charset="0"/>
                <a:cs typeface="Arial" pitchFamily="34" charset="0"/>
              </a:rPr>
              <a:t>or by email at (email address) </a:t>
            </a:r>
            <a:br>
              <a:rPr lang="en-US" sz="1600" baseline="0" dirty="0" smtClean="0">
                <a:latin typeface="Franklin Gothic Book" panose="020B0503020102020204" pitchFamily="34" charset="0"/>
                <a:cs typeface="Arial" pitchFamily="34" charset="0"/>
              </a:rPr>
            </a:br>
            <a:endParaRPr lang="en-US" sz="1600" dirty="0" smtClean="0">
              <a:latin typeface="Franklin Gothic Book" panose="020B0503020102020204" pitchFamily="34" charset="0"/>
              <a:cs typeface="Arial" pitchFamily="34" charset="0"/>
            </a:endParaRPr>
          </a:p>
          <a:p>
            <a:pPr>
              <a:defRPr/>
            </a:pPr>
            <a:endParaRPr lang="en-US" sz="3000" dirty="0" smtClean="0">
              <a:latin typeface="Franklin Gothic Demi" panose="020B0703020102020204" pitchFamily="34" charset="0"/>
              <a:cs typeface="Arial" pitchFamily="34" charset="0"/>
            </a:endParaRPr>
          </a:p>
          <a:p>
            <a:pPr>
              <a:defRPr/>
            </a:pPr>
            <a:endParaRPr lang="en-US" sz="1400" dirty="0">
              <a:latin typeface="+mj-lt"/>
            </a:endParaRPr>
          </a:p>
        </p:txBody>
      </p:sp>
      <p:sp>
        <p:nvSpPr>
          <p:cNvPr id="12" name="Text Placeholder 3"/>
          <p:cNvSpPr>
            <a:spLocks noGrp="1"/>
          </p:cNvSpPr>
          <p:nvPr>
            <p:ph type="body" sz="quarter" idx="10" hasCustomPrompt="1"/>
          </p:nvPr>
        </p:nvSpPr>
        <p:spPr>
          <a:xfrm>
            <a:off x="914400" y="4114800"/>
            <a:ext cx="4572000" cy="838200"/>
          </a:xfrm>
          <a:prstGeom prst="rect">
            <a:avLst/>
          </a:prstGeom>
        </p:spPr>
        <p:txBody>
          <a:bodyPr/>
          <a:lstStyle>
            <a:lvl1pPr marL="0" indent="0">
              <a:buFontTx/>
              <a:buNone/>
              <a:defRPr sz="3200">
                <a:solidFill>
                  <a:schemeClr val="accent5">
                    <a:lumMod val="50000"/>
                  </a:schemeClr>
                </a:solidFill>
                <a:latin typeface="Franklin Gothic Demi" panose="020B0703020102020204" pitchFamily="34" charset="0"/>
              </a:defRPr>
            </a:lvl1pPr>
          </a:lstStyle>
          <a:p>
            <a:r>
              <a:rPr lang="en-US" sz="3000" dirty="0" smtClean="0">
                <a:solidFill>
                  <a:schemeClr val="accent5">
                    <a:lumMod val="50000"/>
                  </a:schemeClr>
                </a:solidFill>
              </a:rPr>
              <a:t>Thank You</a:t>
            </a:r>
            <a:endParaRPr lang="en-US" sz="3000" dirty="0">
              <a:solidFill>
                <a:schemeClr val="accent5">
                  <a:lumMod val="50000"/>
                </a:schemeClr>
              </a:solidFill>
            </a:endParaRPr>
          </a:p>
        </p:txBody>
      </p:sp>
      <p:sp>
        <p:nvSpPr>
          <p:cNvPr id="14" name="TextBox 13"/>
          <p:cNvSpPr txBox="1"/>
          <p:nvPr userDrawn="1"/>
        </p:nvSpPr>
        <p:spPr>
          <a:xfrm>
            <a:off x="8636000" y="6400800"/>
            <a:ext cx="2946400" cy="230832"/>
          </a:xfrm>
          <a:prstGeom prst="rect">
            <a:avLst/>
          </a:prstGeom>
          <a:noFill/>
        </p:spPr>
        <p:txBody>
          <a:bodyPr wrap="square" rtlCol="0">
            <a:spAutoFit/>
          </a:bodyPr>
          <a:lstStyle/>
          <a:p>
            <a:pPr algn="r"/>
            <a:r>
              <a:rPr lang="en-US" sz="900" kern="1200" dirty="0" smtClean="0">
                <a:solidFill>
                  <a:srgbClr val="6A737B"/>
                </a:solidFill>
                <a:effectLst/>
                <a:latin typeface="Franklin Gothic Demi" panose="020B0703020102020204" pitchFamily="34" charset="0"/>
                <a:ea typeface="+mn-ea"/>
                <a:cs typeface="+mn-cs"/>
              </a:rPr>
              <a:t>©</a:t>
            </a:r>
            <a:r>
              <a:rPr lang="en-US" sz="900" spc="100" dirty="0" smtClean="0">
                <a:solidFill>
                  <a:srgbClr val="6A737B"/>
                </a:solidFill>
                <a:latin typeface="Franklin Gothic Medium" panose="020B0603020102020204" pitchFamily="34" charset="0"/>
                <a:cs typeface="Arial" pitchFamily="34" charset="0"/>
              </a:rPr>
              <a:t>2016 ECRI INSTITUTE</a:t>
            </a:r>
            <a:endParaRPr lang="en-US" sz="900" spc="100" dirty="0">
              <a:solidFill>
                <a:srgbClr val="6A737B"/>
              </a:solidFill>
              <a:latin typeface="Franklin Gothic Medium" panose="020B0603020102020204" pitchFamily="34" charset="0"/>
              <a:cs typeface="Arial" pitchFamily="34" charset="0"/>
            </a:endParaRPr>
          </a:p>
        </p:txBody>
      </p:sp>
    </p:spTree>
    <p:extLst>
      <p:ext uri="{BB962C8B-B14F-4D97-AF65-F5344CB8AC3E}">
        <p14:creationId xmlns:p14="http://schemas.microsoft.com/office/powerpoint/2010/main" val="3701671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r="9542"/>
          <a:stretch/>
        </p:blipFill>
        <p:spPr>
          <a:xfrm>
            <a:off x="3504690" y="0"/>
            <a:ext cx="8687310" cy="6400800"/>
          </a:xfrm>
          <a:prstGeom prst="rect">
            <a:avLst/>
          </a:prstGeom>
        </p:spPr>
      </p:pic>
      <p:sp>
        <p:nvSpPr>
          <p:cNvPr id="21" name="Rectangle 20"/>
          <p:cNvSpPr/>
          <p:nvPr userDrawn="1"/>
        </p:nvSpPr>
        <p:spPr>
          <a:xfrm>
            <a:off x="0" y="5486400"/>
            <a:ext cx="12192000" cy="13716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Title 1"/>
          <p:cNvSpPr>
            <a:spLocks noGrp="1"/>
          </p:cNvSpPr>
          <p:nvPr>
            <p:ph type="ctrTitle" hasCustomPrompt="1"/>
          </p:nvPr>
        </p:nvSpPr>
        <p:spPr>
          <a:xfrm>
            <a:off x="914400" y="2286001"/>
            <a:ext cx="5181600" cy="685799"/>
          </a:xfrm>
          <a:prstGeom prst="rect">
            <a:avLst/>
          </a:prstGeom>
        </p:spPr>
        <p:txBody>
          <a:bodyPr anchor="t" anchorCtr="0"/>
          <a:lstStyle>
            <a:lvl1pPr>
              <a:defRPr sz="3000"/>
            </a:lvl1pPr>
          </a:lstStyle>
          <a:p>
            <a:r>
              <a:rPr lang="en-US" dirty="0" smtClean="0"/>
              <a:t>Questions?</a:t>
            </a:r>
            <a:endParaRPr lang="en-US" dirty="0"/>
          </a:p>
        </p:txBody>
      </p:sp>
      <p:sp>
        <p:nvSpPr>
          <p:cNvPr id="11" name="Subtitle 2"/>
          <p:cNvSpPr>
            <a:spLocks noGrp="1"/>
          </p:cNvSpPr>
          <p:nvPr>
            <p:ph type="subTitle" idx="1" hasCustomPrompt="1"/>
          </p:nvPr>
        </p:nvSpPr>
        <p:spPr>
          <a:xfrm>
            <a:off x="914400" y="2971800"/>
            <a:ext cx="5181600" cy="833284"/>
          </a:xfrm>
          <a:prstGeom prst="rect">
            <a:avLst/>
          </a:prstGeom>
        </p:spPr>
        <p:txBody>
          <a:bodyPr>
            <a:normAutofit/>
          </a:bodyPr>
          <a:lstStyle>
            <a:lvl1pPr marL="0" indent="0" algn="l">
              <a:spcBef>
                <a:spcPts val="0"/>
              </a:spcBef>
              <a:buNone/>
              <a:defRPr lang="en-US" sz="1400" dirty="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en-US" sz="1600" dirty="0" smtClean="0">
                <a:latin typeface="Franklin Gothic Book" panose="020B0503020102020204" pitchFamily="34" charset="0"/>
                <a:cs typeface="Arial" pitchFamily="34" charset="0"/>
              </a:rPr>
              <a:t>Please contact</a:t>
            </a:r>
            <a:r>
              <a:rPr lang="en-US" sz="1600" baseline="0" dirty="0" smtClean="0">
                <a:latin typeface="Franklin Gothic Book" panose="020B0503020102020204" pitchFamily="34" charset="0"/>
                <a:cs typeface="Arial" pitchFamily="34" charset="0"/>
              </a:rPr>
              <a:t> (name), (title), at (phone), </a:t>
            </a:r>
            <a:br>
              <a:rPr lang="en-US" sz="1600" baseline="0" dirty="0" smtClean="0">
                <a:latin typeface="Franklin Gothic Book" panose="020B0503020102020204" pitchFamily="34" charset="0"/>
                <a:cs typeface="Arial" pitchFamily="34" charset="0"/>
              </a:rPr>
            </a:br>
            <a:r>
              <a:rPr lang="en-US" sz="1600" baseline="0" dirty="0" smtClean="0">
                <a:latin typeface="Franklin Gothic Book" panose="020B0503020102020204" pitchFamily="34" charset="0"/>
                <a:cs typeface="Arial" pitchFamily="34" charset="0"/>
              </a:rPr>
              <a:t>or by email at (email address) </a:t>
            </a:r>
            <a:br>
              <a:rPr lang="en-US" sz="1600" baseline="0" dirty="0" smtClean="0">
                <a:latin typeface="Franklin Gothic Book" panose="020B0503020102020204" pitchFamily="34" charset="0"/>
                <a:cs typeface="Arial" pitchFamily="34" charset="0"/>
              </a:rPr>
            </a:br>
            <a:endParaRPr lang="en-US" sz="1600" dirty="0" smtClean="0">
              <a:latin typeface="Franklin Gothic Book" panose="020B0503020102020204" pitchFamily="34" charset="0"/>
              <a:cs typeface="Arial" pitchFamily="34" charset="0"/>
            </a:endParaRPr>
          </a:p>
          <a:p>
            <a:pPr>
              <a:defRPr/>
            </a:pPr>
            <a:endParaRPr lang="en-US" sz="3000" dirty="0" smtClean="0">
              <a:latin typeface="Franklin Gothic Demi" panose="020B0703020102020204" pitchFamily="34" charset="0"/>
              <a:cs typeface="Arial" pitchFamily="34" charset="0"/>
            </a:endParaRPr>
          </a:p>
          <a:p>
            <a:pPr>
              <a:defRPr/>
            </a:pPr>
            <a:endParaRPr lang="en-US" sz="1400" dirty="0">
              <a:latin typeface="+mj-lt"/>
            </a:endParaRPr>
          </a:p>
        </p:txBody>
      </p:sp>
      <p:sp>
        <p:nvSpPr>
          <p:cNvPr id="13" name="Text Placeholder 3"/>
          <p:cNvSpPr>
            <a:spLocks noGrp="1"/>
          </p:cNvSpPr>
          <p:nvPr>
            <p:ph type="body" sz="quarter" idx="10" hasCustomPrompt="1"/>
          </p:nvPr>
        </p:nvSpPr>
        <p:spPr>
          <a:xfrm>
            <a:off x="914400" y="4114800"/>
            <a:ext cx="4572000" cy="838200"/>
          </a:xfrm>
          <a:prstGeom prst="rect">
            <a:avLst/>
          </a:prstGeom>
        </p:spPr>
        <p:txBody>
          <a:bodyPr/>
          <a:lstStyle>
            <a:lvl1pPr marL="0" indent="0">
              <a:buFontTx/>
              <a:buNone/>
              <a:defRPr sz="3200">
                <a:solidFill>
                  <a:schemeClr val="accent5">
                    <a:lumMod val="50000"/>
                  </a:schemeClr>
                </a:solidFill>
                <a:latin typeface="Franklin Gothic Demi" panose="020B0703020102020204" pitchFamily="34" charset="0"/>
              </a:defRPr>
            </a:lvl1pPr>
          </a:lstStyle>
          <a:p>
            <a:r>
              <a:rPr lang="en-US" sz="3000" dirty="0" smtClean="0">
                <a:solidFill>
                  <a:schemeClr val="accent5">
                    <a:lumMod val="50000"/>
                  </a:schemeClr>
                </a:solidFill>
              </a:rPr>
              <a:t>Thank You</a:t>
            </a:r>
            <a:endParaRPr lang="en-US" sz="3000" dirty="0">
              <a:solidFill>
                <a:schemeClr val="accent5">
                  <a:lumMod val="50000"/>
                </a:schemeClr>
              </a:solidFill>
            </a:endParaRPr>
          </a:p>
        </p:txBody>
      </p:sp>
      <p:sp>
        <p:nvSpPr>
          <p:cNvPr id="14" name="TextBox 13"/>
          <p:cNvSpPr txBox="1"/>
          <p:nvPr userDrawn="1"/>
        </p:nvSpPr>
        <p:spPr>
          <a:xfrm>
            <a:off x="8636000" y="6400800"/>
            <a:ext cx="2946400" cy="230832"/>
          </a:xfrm>
          <a:prstGeom prst="rect">
            <a:avLst/>
          </a:prstGeom>
          <a:noFill/>
        </p:spPr>
        <p:txBody>
          <a:bodyPr wrap="square" rtlCol="0">
            <a:spAutoFit/>
          </a:bodyPr>
          <a:lstStyle/>
          <a:p>
            <a:pPr algn="r"/>
            <a:r>
              <a:rPr lang="en-US" sz="900" kern="1200" dirty="0" smtClean="0">
                <a:solidFill>
                  <a:schemeClr val="bg1"/>
                </a:solidFill>
                <a:effectLst/>
                <a:latin typeface="Franklin Gothic Demi" panose="020B0703020102020204" pitchFamily="34" charset="0"/>
                <a:ea typeface="+mn-ea"/>
                <a:cs typeface="+mn-cs"/>
              </a:rPr>
              <a:t>©</a:t>
            </a:r>
            <a:r>
              <a:rPr lang="en-US" sz="900" spc="100" dirty="0" smtClean="0">
                <a:solidFill>
                  <a:schemeClr val="bg1"/>
                </a:solidFill>
                <a:latin typeface="Franklin Gothic Medium" panose="020B0603020102020204" pitchFamily="34" charset="0"/>
                <a:cs typeface="Arial" pitchFamily="34" charset="0"/>
              </a:rPr>
              <a:t>2016 ECRI INSTITUTE</a:t>
            </a:r>
            <a:endParaRPr lang="en-US" sz="900" spc="100" dirty="0">
              <a:solidFill>
                <a:schemeClr val="bg1"/>
              </a:solidFill>
              <a:latin typeface="Franklin Gothic Medium" panose="020B0603020102020204" pitchFamily="34" charset="0"/>
              <a:cs typeface="Arial" pitchFamily="34" charset="0"/>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6097364"/>
            <a:ext cx="2438400" cy="454472"/>
          </a:xfrm>
          <a:prstGeom prst="rect">
            <a:avLst/>
          </a:prstGeom>
        </p:spPr>
      </p:pic>
    </p:spTree>
    <p:extLst>
      <p:ext uri="{BB962C8B-B14F-4D97-AF65-F5344CB8AC3E}">
        <p14:creationId xmlns:p14="http://schemas.microsoft.com/office/powerpoint/2010/main" val="119862237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12" name="Rectangle 11"/>
          <p:cNvSpPr/>
          <p:nvPr userDrawn="1"/>
        </p:nvSpPr>
        <p:spPr>
          <a:xfrm>
            <a:off x="0" y="5486400"/>
            <a:ext cx="12192000" cy="13716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Title 1"/>
          <p:cNvSpPr>
            <a:spLocks noGrp="1"/>
          </p:cNvSpPr>
          <p:nvPr>
            <p:ph type="ctrTitle" hasCustomPrompt="1"/>
          </p:nvPr>
        </p:nvSpPr>
        <p:spPr>
          <a:xfrm>
            <a:off x="914400" y="2286001"/>
            <a:ext cx="5181600" cy="685799"/>
          </a:xfrm>
          <a:prstGeom prst="rect">
            <a:avLst/>
          </a:prstGeom>
        </p:spPr>
        <p:txBody>
          <a:bodyPr anchor="t" anchorCtr="0"/>
          <a:lstStyle>
            <a:lvl1pPr>
              <a:defRPr sz="3000"/>
            </a:lvl1pPr>
          </a:lstStyle>
          <a:p>
            <a:r>
              <a:rPr lang="en-US" dirty="0" smtClean="0"/>
              <a:t>Questions?</a:t>
            </a:r>
            <a:endParaRPr lang="en-US" dirty="0"/>
          </a:p>
        </p:txBody>
      </p:sp>
      <p:sp>
        <p:nvSpPr>
          <p:cNvPr id="15" name="Subtitle 2"/>
          <p:cNvSpPr>
            <a:spLocks noGrp="1"/>
          </p:cNvSpPr>
          <p:nvPr>
            <p:ph type="subTitle" idx="1" hasCustomPrompt="1"/>
          </p:nvPr>
        </p:nvSpPr>
        <p:spPr>
          <a:xfrm>
            <a:off x="914400" y="2971800"/>
            <a:ext cx="8839200" cy="833284"/>
          </a:xfrm>
          <a:prstGeom prst="rect">
            <a:avLst/>
          </a:prstGeom>
        </p:spPr>
        <p:txBody>
          <a:bodyPr>
            <a:normAutofit/>
          </a:bodyPr>
          <a:lstStyle>
            <a:lvl1pPr marL="0" indent="0" algn="l">
              <a:spcBef>
                <a:spcPts val="0"/>
              </a:spcBef>
              <a:buNone/>
              <a:defRPr lang="en-US" sz="1400" dirty="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en-US" sz="1600" dirty="0" smtClean="0">
                <a:latin typeface="Franklin Gothic Book" panose="020B0503020102020204" pitchFamily="34" charset="0"/>
                <a:cs typeface="Arial" pitchFamily="34" charset="0"/>
              </a:rPr>
              <a:t>Please contact</a:t>
            </a:r>
            <a:r>
              <a:rPr lang="en-US" sz="1600" baseline="0" dirty="0" smtClean="0">
                <a:latin typeface="Franklin Gothic Book" panose="020B0503020102020204" pitchFamily="34" charset="0"/>
                <a:cs typeface="Arial" pitchFamily="34" charset="0"/>
              </a:rPr>
              <a:t> (name), (title), at (phone), or by email at (email address) </a:t>
            </a:r>
            <a:br>
              <a:rPr lang="en-US" sz="1600" baseline="0" dirty="0" smtClean="0">
                <a:latin typeface="Franklin Gothic Book" panose="020B0503020102020204" pitchFamily="34" charset="0"/>
                <a:cs typeface="Arial" pitchFamily="34" charset="0"/>
              </a:rPr>
            </a:br>
            <a:endParaRPr lang="en-US" sz="1600" dirty="0" smtClean="0">
              <a:latin typeface="Franklin Gothic Book" panose="020B0503020102020204" pitchFamily="34" charset="0"/>
              <a:cs typeface="Arial" pitchFamily="34" charset="0"/>
            </a:endParaRPr>
          </a:p>
          <a:p>
            <a:pPr>
              <a:defRPr/>
            </a:pPr>
            <a:endParaRPr lang="en-US" sz="3000" dirty="0" smtClean="0">
              <a:latin typeface="Franklin Gothic Demi" panose="020B0703020102020204" pitchFamily="34" charset="0"/>
              <a:cs typeface="Arial" pitchFamily="34" charset="0"/>
            </a:endParaRPr>
          </a:p>
          <a:p>
            <a:pPr>
              <a:defRPr/>
            </a:pPr>
            <a:endParaRPr lang="en-US" sz="1400" dirty="0">
              <a:latin typeface="+mj-lt"/>
            </a:endParaRPr>
          </a:p>
        </p:txBody>
      </p:sp>
      <p:sp>
        <p:nvSpPr>
          <p:cNvPr id="16" name="Text Placeholder 3"/>
          <p:cNvSpPr>
            <a:spLocks noGrp="1"/>
          </p:cNvSpPr>
          <p:nvPr>
            <p:ph type="body" sz="quarter" idx="10" hasCustomPrompt="1"/>
          </p:nvPr>
        </p:nvSpPr>
        <p:spPr>
          <a:xfrm>
            <a:off x="914400" y="4114800"/>
            <a:ext cx="4572000" cy="838200"/>
          </a:xfrm>
          <a:prstGeom prst="rect">
            <a:avLst/>
          </a:prstGeom>
        </p:spPr>
        <p:txBody>
          <a:bodyPr/>
          <a:lstStyle>
            <a:lvl1pPr marL="0" indent="0">
              <a:buFontTx/>
              <a:buNone/>
              <a:defRPr sz="3200">
                <a:solidFill>
                  <a:schemeClr val="accent5">
                    <a:lumMod val="50000"/>
                  </a:schemeClr>
                </a:solidFill>
                <a:latin typeface="Franklin Gothic Demi" panose="020B0703020102020204" pitchFamily="34" charset="0"/>
              </a:defRPr>
            </a:lvl1pPr>
          </a:lstStyle>
          <a:p>
            <a:r>
              <a:rPr lang="en-US" sz="3000" dirty="0" smtClean="0">
                <a:solidFill>
                  <a:schemeClr val="accent5">
                    <a:lumMod val="50000"/>
                  </a:schemeClr>
                </a:solidFill>
              </a:rPr>
              <a:t>Thank You</a:t>
            </a:r>
            <a:endParaRPr lang="en-US" sz="3000" dirty="0">
              <a:solidFill>
                <a:schemeClr val="accent5">
                  <a:lumMod val="50000"/>
                </a:schemeClr>
              </a:solidFill>
            </a:endParaRPr>
          </a:p>
        </p:txBody>
      </p:sp>
      <p:sp>
        <p:nvSpPr>
          <p:cNvPr id="8" name="TextBox 7"/>
          <p:cNvSpPr txBox="1"/>
          <p:nvPr userDrawn="1"/>
        </p:nvSpPr>
        <p:spPr>
          <a:xfrm>
            <a:off x="8636000" y="6400800"/>
            <a:ext cx="2946400" cy="230832"/>
          </a:xfrm>
          <a:prstGeom prst="rect">
            <a:avLst/>
          </a:prstGeom>
          <a:noFill/>
        </p:spPr>
        <p:txBody>
          <a:bodyPr wrap="square" rtlCol="0">
            <a:spAutoFit/>
          </a:bodyPr>
          <a:lstStyle/>
          <a:p>
            <a:pPr algn="r"/>
            <a:r>
              <a:rPr lang="en-US" sz="900" kern="1200" dirty="0" smtClean="0">
                <a:solidFill>
                  <a:schemeClr val="bg1"/>
                </a:solidFill>
                <a:effectLst/>
                <a:latin typeface="Franklin Gothic Demi" panose="020B0703020102020204" pitchFamily="34" charset="0"/>
                <a:ea typeface="+mn-ea"/>
                <a:cs typeface="+mn-cs"/>
              </a:rPr>
              <a:t>©</a:t>
            </a:r>
            <a:r>
              <a:rPr lang="en-US" sz="900" spc="100" dirty="0" smtClean="0">
                <a:solidFill>
                  <a:schemeClr val="bg1"/>
                </a:solidFill>
                <a:latin typeface="Franklin Gothic Medium" panose="020B0603020102020204" pitchFamily="34" charset="0"/>
                <a:cs typeface="Arial" pitchFamily="34" charset="0"/>
              </a:rPr>
              <a:t>2016 ECRI INSTITUTE</a:t>
            </a:r>
            <a:endParaRPr lang="en-US" sz="900" spc="100" dirty="0">
              <a:solidFill>
                <a:schemeClr val="bg1"/>
              </a:solidFill>
              <a:latin typeface="Franklin Gothic Medium" panose="020B0603020102020204" pitchFamily="34" charset="0"/>
              <a:cs typeface="Arial"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6097364"/>
            <a:ext cx="2438400" cy="454472"/>
          </a:xfrm>
          <a:prstGeom prst="rect">
            <a:avLst/>
          </a:prstGeom>
        </p:spPr>
      </p:pic>
    </p:spTree>
    <p:extLst>
      <p:ext uri="{BB962C8B-B14F-4D97-AF65-F5344CB8AC3E}">
        <p14:creationId xmlns:p14="http://schemas.microsoft.com/office/powerpoint/2010/main" val="7758876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01921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Rectangle 14"/>
          <p:cNvSpPr>
            <a:spLocks noGrp="1" noChangeArrowheads="1"/>
          </p:cNvSpPr>
          <p:nvPr>
            <p:ph type="ftr" sz="quarter" idx="10"/>
          </p:nvPr>
        </p:nvSpPr>
        <p:spPr>
          <a:xfrm>
            <a:off x="4165600" y="5257800"/>
            <a:ext cx="3860800" cy="457200"/>
          </a:xfrm>
          <a:prstGeom prst="rect">
            <a:avLst/>
          </a:prstGeom>
        </p:spPr>
        <p:txBody>
          <a:bodyPr/>
          <a:lstStyle>
            <a:lvl1pPr>
              <a:defRPr>
                <a:latin typeface="Arial" pitchFamily="34" charset="0"/>
                <a:cs typeface="Arial" pitchFamily="34" charset="0"/>
              </a:defRPr>
            </a:lvl1pPr>
          </a:lstStyle>
          <a:p>
            <a:pPr>
              <a:defRPr/>
            </a:pPr>
            <a:endParaRPr lang="en-US" dirty="0"/>
          </a:p>
        </p:txBody>
      </p:sp>
      <p:sp>
        <p:nvSpPr>
          <p:cNvPr id="4" name="Slide Number Placeholder 5"/>
          <p:cNvSpPr>
            <a:spLocks noGrp="1"/>
          </p:cNvSpPr>
          <p:nvPr>
            <p:ph type="sldNum" sz="quarter" idx="4"/>
          </p:nvPr>
        </p:nvSpPr>
        <p:spPr>
          <a:xfrm>
            <a:off x="5283200" y="6492876"/>
            <a:ext cx="508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6786C2F-7179-465B-A293-B02B32D77E86}" type="slidenum">
              <a:rPr lang="en-US"/>
              <a:pPr>
                <a:defRPr/>
              </a:pPr>
              <a:t>‹#›</a:t>
            </a:fld>
            <a:endParaRPr lang="en-US" dirty="0"/>
          </a:p>
        </p:txBody>
      </p:sp>
    </p:spTree>
    <p:extLst>
      <p:ext uri="{BB962C8B-B14F-4D97-AF65-F5344CB8AC3E}">
        <p14:creationId xmlns:p14="http://schemas.microsoft.com/office/powerpoint/2010/main" val="886720296"/>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lvl1pPr>
              <a:buSzPct val="80000"/>
              <a:defRPr/>
            </a:lvl1pPr>
            <a:lvl2pPr>
              <a:buSzPct val="60000"/>
              <a:defRPr/>
            </a:lvl2pPr>
            <a:lvl3pPr>
              <a:defRPr sz="14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9258" y="6492875"/>
            <a:ext cx="482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1A2BD0-3A5A-4A5C-A9C3-31CFDBCDF4BA}" type="slidenum">
              <a:rPr lang="en-US" smtClean="0"/>
              <a:t>‹#›</a:t>
            </a:fld>
            <a:endParaRPr lang="en-US" dirty="0"/>
          </a:p>
        </p:txBody>
      </p:sp>
    </p:spTree>
    <p:extLst>
      <p:ext uri="{BB962C8B-B14F-4D97-AF65-F5344CB8AC3E}">
        <p14:creationId xmlns:p14="http://schemas.microsoft.com/office/powerpoint/2010/main" val="3136083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2" r="6568"/>
          <a:stretch/>
        </p:blipFill>
        <p:spPr>
          <a:xfrm>
            <a:off x="2278875" y="0"/>
            <a:ext cx="9913125" cy="6862156"/>
          </a:xfrm>
          <a:prstGeom prst="rect">
            <a:avLst/>
          </a:prstGeom>
        </p:spPr>
      </p:pic>
      <p:sp>
        <p:nvSpPr>
          <p:cNvPr id="12" name="TextBox 11"/>
          <p:cNvSpPr txBox="1"/>
          <p:nvPr userDrawn="1"/>
        </p:nvSpPr>
        <p:spPr>
          <a:xfrm>
            <a:off x="0" y="685800"/>
            <a:ext cx="1828800" cy="301752"/>
          </a:xfrm>
          <a:prstGeom prst="rect">
            <a:avLst/>
          </a:prstGeom>
          <a:solidFill>
            <a:srgbClr val="C00000"/>
          </a:solidFill>
        </p:spPr>
        <p:txBody>
          <a:bodyPr wrap="square" rtlCol="0" anchor="ctr" anchorCtr="0">
            <a:noAutofit/>
          </a:bodyPr>
          <a:lstStyle/>
          <a:p>
            <a:endParaRPr lang="en-US" sz="950" dirty="0">
              <a:solidFill>
                <a:prstClr val="white"/>
              </a:solidFill>
              <a:latin typeface="Franklin Gothic Demi" panose="020B0703020102020204" pitchFamily="34" charset="0"/>
            </a:endParaRPr>
          </a:p>
        </p:txBody>
      </p:sp>
      <p:sp>
        <p:nvSpPr>
          <p:cNvPr id="11" name="Title 1"/>
          <p:cNvSpPr>
            <a:spLocks noGrp="1"/>
          </p:cNvSpPr>
          <p:nvPr>
            <p:ph type="ctrTitle" hasCustomPrompt="1"/>
          </p:nvPr>
        </p:nvSpPr>
        <p:spPr>
          <a:xfrm>
            <a:off x="914400" y="1828802"/>
            <a:ext cx="5181600" cy="685799"/>
          </a:xfrm>
          <a:prstGeom prst="rect">
            <a:avLst/>
          </a:prstGeom>
        </p:spPr>
        <p:txBody>
          <a:bodyPr anchor="t" anchorCtr="0"/>
          <a:lstStyle>
            <a:lvl1pPr>
              <a:defRPr sz="3200"/>
            </a:lvl1pPr>
          </a:lstStyle>
          <a:p>
            <a:r>
              <a:rPr lang="en-US" dirty="0" smtClean="0"/>
              <a:t>Presentation title</a:t>
            </a:r>
            <a:endParaRPr lang="en-US" dirty="0"/>
          </a:p>
        </p:txBody>
      </p:sp>
      <p:sp>
        <p:nvSpPr>
          <p:cNvPr id="14" name="Subtitle 2"/>
          <p:cNvSpPr>
            <a:spLocks noGrp="1"/>
          </p:cNvSpPr>
          <p:nvPr>
            <p:ph type="subTitle" idx="1" hasCustomPrompt="1"/>
          </p:nvPr>
        </p:nvSpPr>
        <p:spPr>
          <a:xfrm>
            <a:off x="914400" y="2514600"/>
            <a:ext cx="5181600" cy="381000"/>
          </a:xfrm>
          <a:prstGeom prst="rect">
            <a:avLst/>
          </a:prstGeom>
        </p:spPr>
        <p:txBody>
          <a:bodyPr>
            <a:normAutofit/>
          </a:bodyPr>
          <a:lstStyle>
            <a:lvl1pPr marL="0" indent="0" algn="l">
              <a:spcBef>
                <a:spcPts val="0"/>
              </a:spcBef>
              <a:buNone/>
              <a:defRPr sz="1600">
                <a:solidFill>
                  <a:schemeClr val="tx1"/>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a:t>
            </a:r>
          </a:p>
        </p:txBody>
      </p:sp>
      <p:sp>
        <p:nvSpPr>
          <p:cNvPr id="5" name="Content Placeholder 4"/>
          <p:cNvSpPr>
            <a:spLocks noGrp="1"/>
          </p:cNvSpPr>
          <p:nvPr>
            <p:ph sz="quarter" idx="10" hasCustomPrompt="1"/>
          </p:nvPr>
        </p:nvSpPr>
        <p:spPr>
          <a:xfrm>
            <a:off x="101600" y="725424"/>
            <a:ext cx="1625600" cy="265176"/>
          </a:xfrm>
          <a:prstGeom prst="rect">
            <a:avLst/>
          </a:prstGeom>
        </p:spPr>
        <p:txBody>
          <a:bodyPr/>
          <a:lstStyle>
            <a:lvl1pPr marL="0" indent="0">
              <a:buFontTx/>
              <a:buNone/>
              <a:defRPr sz="950">
                <a:solidFill>
                  <a:schemeClr val="bg1"/>
                </a:solidFill>
                <a:latin typeface="Franklin Gothic Medium" panose="020B0603020102020204" pitchFamily="34" charset="0"/>
              </a:defRPr>
            </a:lvl1pPr>
          </a:lstStyle>
          <a:p>
            <a:pPr lvl="0"/>
            <a:r>
              <a:rPr lang="en-US" dirty="0" smtClean="0"/>
              <a:t>JANUARY 14, 2015</a:t>
            </a:r>
            <a:endParaRPr lang="en-US" dirty="0"/>
          </a:p>
        </p:txBody>
      </p:sp>
    </p:spTree>
    <p:extLst>
      <p:ext uri="{BB962C8B-B14F-4D97-AF65-F5344CB8AC3E}">
        <p14:creationId xmlns:p14="http://schemas.microsoft.com/office/powerpoint/2010/main" val="177958257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9775" t="17221" b="20537"/>
          <a:stretch/>
        </p:blipFill>
        <p:spPr>
          <a:xfrm>
            <a:off x="1" y="0"/>
            <a:ext cx="12192000" cy="6858000"/>
          </a:xfrm>
          <a:prstGeom prst="rect">
            <a:avLst/>
          </a:prstGeom>
        </p:spPr>
      </p:pic>
      <p:sp>
        <p:nvSpPr>
          <p:cNvPr id="11" name="TextBox 10"/>
          <p:cNvSpPr txBox="1"/>
          <p:nvPr userDrawn="1"/>
        </p:nvSpPr>
        <p:spPr>
          <a:xfrm>
            <a:off x="0" y="685800"/>
            <a:ext cx="1828800" cy="301752"/>
          </a:xfrm>
          <a:prstGeom prst="rect">
            <a:avLst/>
          </a:prstGeom>
          <a:solidFill>
            <a:srgbClr val="C00000"/>
          </a:solidFill>
        </p:spPr>
        <p:txBody>
          <a:bodyPr wrap="square" rtlCol="0" anchor="ctr" anchorCtr="0">
            <a:noAutofit/>
          </a:bodyPr>
          <a:lstStyle/>
          <a:p>
            <a:endParaRPr lang="en-US" sz="950" dirty="0">
              <a:solidFill>
                <a:prstClr val="white"/>
              </a:solidFill>
              <a:latin typeface="Franklin Gothic Demi" panose="020B0703020102020204" pitchFamily="34" charset="0"/>
            </a:endParaRPr>
          </a:p>
        </p:txBody>
      </p:sp>
      <p:sp>
        <p:nvSpPr>
          <p:cNvPr id="12" name="Title 1"/>
          <p:cNvSpPr>
            <a:spLocks noGrp="1"/>
          </p:cNvSpPr>
          <p:nvPr>
            <p:ph type="ctrTitle" hasCustomPrompt="1"/>
          </p:nvPr>
        </p:nvSpPr>
        <p:spPr>
          <a:xfrm>
            <a:off x="914400" y="1828802"/>
            <a:ext cx="7518400" cy="685799"/>
          </a:xfrm>
          <a:prstGeom prst="rect">
            <a:avLst/>
          </a:prstGeom>
        </p:spPr>
        <p:txBody>
          <a:bodyPr anchor="t" anchorCtr="0"/>
          <a:lstStyle>
            <a:lvl1pPr>
              <a:defRPr sz="3200">
                <a:solidFill>
                  <a:schemeClr val="bg1"/>
                </a:solidFill>
              </a:defRPr>
            </a:lvl1pPr>
          </a:lstStyle>
          <a:p>
            <a:r>
              <a:rPr lang="en-US" dirty="0" smtClean="0"/>
              <a:t>Presentation title</a:t>
            </a:r>
            <a:endParaRPr lang="en-US" dirty="0"/>
          </a:p>
        </p:txBody>
      </p:sp>
      <p:sp>
        <p:nvSpPr>
          <p:cNvPr id="15" name="Subtitle 2"/>
          <p:cNvSpPr>
            <a:spLocks noGrp="1"/>
          </p:cNvSpPr>
          <p:nvPr>
            <p:ph type="subTitle" idx="1" hasCustomPrompt="1"/>
          </p:nvPr>
        </p:nvSpPr>
        <p:spPr>
          <a:xfrm>
            <a:off x="914400" y="2514600"/>
            <a:ext cx="7518400" cy="381000"/>
          </a:xfrm>
          <a:prstGeom prst="rect">
            <a:avLst/>
          </a:prstGeom>
        </p:spPr>
        <p:txBody>
          <a:bodyPr>
            <a:normAutofit/>
          </a:bodyPr>
          <a:lstStyle>
            <a:lvl1pPr marL="0" indent="0" algn="l">
              <a:spcBef>
                <a:spcPts val="0"/>
              </a:spcBef>
              <a:buNone/>
              <a:defRPr sz="1600">
                <a:solidFill>
                  <a:schemeClr val="bg1"/>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a:t>
            </a:r>
          </a:p>
        </p:txBody>
      </p:sp>
      <p:sp>
        <p:nvSpPr>
          <p:cNvPr id="16" name="Content Placeholder 4"/>
          <p:cNvSpPr>
            <a:spLocks noGrp="1"/>
          </p:cNvSpPr>
          <p:nvPr>
            <p:ph sz="quarter" idx="10" hasCustomPrompt="1"/>
          </p:nvPr>
        </p:nvSpPr>
        <p:spPr>
          <a:xfrm>
            <a:off x="101600" y="725424"/>
            <a:ext cx="1625600" cy="265176"/>
          </a:xfrm>
          <a:prstGeom prst="rect">
            <a:avLst/>
          </a:prstGeom>
        </p:spPr>
        <p:txBody>
          <a:bodyPr/>
          <a:lstStyle>
            <a:lvl1pPr marL="0" indent="0">
              <a:buFontTx/>
              <a:buNone/>
              <a:defRPr sz="950">
                <a:solidFill>
                  <a:schemeClr val="bg1"/>
                </a:solidFill>
                <a:latin typeface="Franklin Gothic Medium" panose="020B0603020102020204" pitchFamily="34" charset="0"/>
              </a:defRPr>
            </a:lvl1pPr>
          </a:lstStyle>
          <a:p>
            <a:pPr lvl="0"/>
            <a:r>
              <a:rPr lang="en-US" dirty="0" smtClean="0"/>
              <a:t>JANUARY 14, 2015</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6097364"/>
            <a:ext cx="2438400" cy="454472"/>
          </a:xfrm>
          <a:prstGeom prst="rect">
            <a:avLst/>
          </a:prstGeom>
        </p:spPr>
      </p:pic>
    </p:spTree>
    <p:extLst>
      <p:ext uri="{BB962C8B-B14F-4D97-AF65-F5344CB8AC3E}">
        <p14:creationId xmlns:p14="http://schemas.microsoft.com/office/powerpoint/2010/main" val="4989905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9775" t="17221" b="20537"/>
          <a:stretch/>
        </p:blipFill>
        <p:spPr>
          <a:xfrm>
            <a:off x="1" y="0"/>
            <a:ext cx="12192000" cy="6858000"/>
          </a:xfrm>
          <a:prstGeom prst="rect">
            <a:avLst/>
          </a:prstGeom>
        </p:spPr>
      </p:pic>
      <p:sp>
        <p:nvSpPr>
          <p:cNvPr id="13" name="TextBox 12"/>
          <p:cNvSpPr txBox="1"/>
          <p:nvPr userDrawn="1"/>
        </p:nvSpPr>
        <p:spPr>
          <a:xfrm>
            <a:off x="8631936" y="6398568"/>
            <a:ext cx="2946400" cy="230832"/>
          </a:xfrm>
          <a:prstGeom prst="rect">
            <a:avLst/>
          </a:prstGeom>
          <a:noFill/>
        </p:spPr>
        <p:txBody>
          <a:bodyPr wrap="square" rtlCol="0">
            <a:spAutoFit/>
          </a:bodyPr>
          <a:lstStyle/>
          <a:p>
            <a:pPr algn="r"/>
            <a:r>
              <a:rPr lang="en-US" sz="900" kern="1200" dirty="0" smtClean="0">
                <a:solidFill>
                  <a:schemeClr val="bg1"/>
                </a:solidFill>
                <a:effectLst/>
                <a:latin typeface="Franklin Gothic Demi" panose="020B0703020102020204" pitchFamily="34" charset="0"/>
                <a:ea typeface="+mn-ea"/>
                <a:cs typeface="+mn-cs"/>
              </a:rPr>
              <a:t>©</a:t>
            </a:r>
            <a:r>
              <a:rPr lang="en-US" sz="900" spc="100" dirty="0" smtClean="0">
                <a:solidFill>
                  <a:schemeClr val="bg1"/>
                </a:solidFill>
                <a:latin typeface="Franklin Gothic Medium" panose="020B0603020102020204" pitchFamily="34" charset="0"/>
                <a:cs typeface="Arial" pitchFamily="34" charset="0"/>
              </a:rPr>
              <a:t>2016 ECRI INSTITUTE</a:t>
            </a:r>
            <a:endParaRPr lang="en-US" sz="900" spc="100" dirty="0">
              <a:solidFill>
                <a:schemeClr val="bg1"/>
              </a:solidFill>
              <a:latin typeface="Franklin Gothic Medium" panose="020B0603020102020204" pitchFamily="34" charset="0"/>
              <a:cs typeface="Arial" pitchFamily="34" charset="0"/>
            </a:endParaRPr>
          </a:p>
        </p:txBody>
      </p:sp>
      <p:sp>
        <p:nvSpPr>
          <p:cNvPr id="11" name="TextBox 10"/>
          <p:cNvSpPr txBox="1"/>
          <p:nvPr userDrawn="1"/>
        </p:nvSpPr>
        <p:spPr>
          <a:xfrm>
            <a:off x="0" y="685800"/>
            <a:ext cx="1828800" cy="301752"/>
          </a:xfrm>
          <a:prstGeom prst="rect">
            <a:avLst/>
          </a:prstGeom>
          <a:solidFill>
            <a:srgbClr val="C00000"/>
          </a:solidFill>
        </p:spPr>
        <p:txBody>
          <a:bodyPr wrap="square" rtlCol="0" anchor="ctr" anchorCtr="0">
            <a:noAutofit/>
          </a:bodyPr>
          <a:lstStyle/>
          <a:p>
            <a:endParaRPr lang="en-US" sz="950" dirty="0">
              <a:solidFill>
                <a:schemeClr val="bg1"/>
              </a:solidFill>
              <a:latin typeface="Franklin Gothic Demi" panose="020B0703020102020204" pitchFamily="34" charset="0"/>
            </a:endParaRPr>
          </a:p>
        </p:txBody>
      </p:sp>
      <p:sp>
        <p:nvSpPr>
          <p:cNvPr id="12" name="Title 1"/>
          <p:cNvSpPr>
            <a:spLocks noGrp="1"/>
          </p:cNvSpPr>
          <p:nvPr>
            <p:ph type="ctrTitle" hasCustomPrompt="1"/>
          </p:nvPr>
        </p:nvSpPr>
        <p:spPr>
          <a:xfrm>
            <a:off x="914400" y="1828802"/>
            <a:ext cx="7518400" cy="685799"/>
          </a:xfrm>
          <a:prstGeom prst="rect">
            <a:avLst/>
          </a:prstGeom>
        </p:spPr>
        <p:txBody>
          <a:bodyPr anchor="t" anchorCtr="0"/>
          <a:lstStyle>
            <a:lvl1pPr>
              <a:defRPr sz="3200">
                <a:solidFill>
                  <a:schemeClr val="bg1"/>
                </a:solidFill>
              </a:defRPr>
            </a:lvl1pPr>
          </a:lstStyle>
          <a:p>
            <a:r>
              <a:rPr lang="en-US" dirty="0" smtClean="0"/>
              <a:t>Presentation title</a:t>
            </a:r>
            <a:endParaRPr lang="en-US" dirty="0"/>
          </a:p>
        </p:txBody>
      </p:sp>
      <p:sp>
        <p:nvSpPr>
          <p:cNvPr id="15" name="Subtitle 2"/>
          <p:cNvSpPr>
            <a:spLocks noGrp="1"/>
          </p:cNvSpPr>
          <p:nvPr>
            <p:ph type="subTitle" idx="1" hasCustomPrompt="1"/>
          </p:nvPr>
        </p:nvSpPr>
        <p:spPr>
          <a:xfrm>
            <a:off x="914400" y="2514600"/>
            <a:ext cx="7518400" cy="381000"/>
          </a:xfrm>
          <a:prstGeom prst="rect">
            <a:avLst/>
          </a:prstGeom>
        </p:spPr>
        <p:txBody>
          <a:bodyPr>
            <a:normAutofit/>
          </a:bodyPr>
          <a:lstStyle>
            <a:lvl1pPr marL="0" indent="0" algn="l">
              <a:spcBef>
                <a:spcPts val="0"/>
              </a:spcBef>
              <a:buNone/>
              <a:defRPr sz="1600">
                <a:solidFill>
                  <a:schemeClr val="bg1"/>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a:t>
            </a:r>
          </a:p>
        </p:txBody>
      </p:sp>
      <p:sp>
        <p:nvSpPr>
          <p:cNvPr id="16" name="Content Placeholder 4"/>
          <p:cNvSpPr>
            <a:spLocks noGrp="1"/>
          </p:cNvSpPr>
          <p:nvPr>
            <p:ph sz="quarter" idx="10" hasCustomPrompt="1"/>
          </p:nvPr>
        </p:nvSpPr>
        <p:spPr>
          <a:xfrm>
            <a:off x="101600" y="725424"/>
            <a:ext cx="1625600" cy="265176"/>
          </a:xfrm>
          <a:prstGeom prst="rect">
            <a:avLst/>
          </a:prstGeom>
        </p:spPr>
        <p:txBody>
          <a:bodyPr/>
          <a:lstStyle>
            <a:lvl1pPr marL="0" indent="0">
              <a:buFontTx/>
              <a:buNone/>
              <a:defRPr sz="950">
                <a:solidFill>
                  <a:schemeClr val="bg1"/>
                </a:solidFill>
                <a:latin typeface="Franklin Gothic Medium" panose="020B0603020102020204" pitchFamily="34" charset="0"/>
              </a:defRPr>
            </a:lvl1pPr>
          </a:lstStyle>
          <a:p>
            <a:pPr lvl="0"/>
            <a:r>
              <a:rPr lang="en-US" dirty="0" smtClean="0"/>
              <a:t>JANUARY 14, 2015</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6097364"/>
            <a:ext cx="2438400" cy="454472"/>
          </a:xfrm>
          <a:prstGeom prst="rect">
            <a:avLst/>
          </a:prstGeom>
        </p:spPr>
      </p:pic>
    </p:spTree>
    <p:extLst>
      <p:ext uri="{BB962C8B-B14F-4D97-AF65-F5344CB8AC3E}">
        <p14:creationId xmlns:p14="http://schemas.microsoft.com/office/powerpoint/2010/main" val="24200113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6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41" t="4993" r="23708" b="5107"/>
          <a:stretch/>
        </p:blipFill>
        <p:spPr>
          <a:xfrm>
            <a:off x="2140857" y="0"/>
            <a:ext cx="10058400" cy="6858000"/>
          </a:xfrm>
          <a:prstGeom prst="rect">
            <a:avLst/>
          </a:prstGeom>
        </p:spPr>
      </p:pic>
      <p:sp>
        <p:nvSpPr>
          <p:cNvPr id="10" name="TextBox 9"/>
          <p:cNvSpPr txBox="1"/>
          <p:nvPr userDrawn="1"/>
        </p:nvSpPr>
        <p:spPr>
          <a:xfrm>
            <a:off x="0" y="685800"/>
            <a:ext cx="1828800" cy="301752"/>
          </a:xfrm>
          <a:prstGeom prst="rect">
            <a:avLst/>
          </a:prstGeom>
          <a:solidFill>
            <a:srgbClr val="C00000"/>
          </a:solidFill>
        </p:spPr>
        <p:txBody>
          <a:bodyPr wrap="square" rtlCol="0" anchor="ctr" anchorCtr="0">
            <a:noAutofit/>
          </a:bodyPr>
          <a:lstStyle/>
          <a:p>
            <a:endParaRPr lang="en-US" sz="950" dirty="0">
              <a:solidFill>
                <a:prstClr val="white"/>
              </a:solidFill>
              <a:latin typeface="Franklin Gothic Demi" panose="020B0703020102020204" pitchFamily="34" charset="0"/>
            </a:endParaRPr>
          </a:p>
        </p:txBody>
      </p:sp>
      <p:sp>
        <p:nvSpPr>
          <p:cNvPr id="11" name="Title 1"/>
          <p:cNvSpPr>
            <a:spLocks noGrp="1"/>
          </p:cNvSpPr>
          <p:nvPr>
            <p:ph type="ctrTitle" hasCustomPrompt="1"/>
          </p:nvPr>
        </p:nvSpPr>
        <p:spPr>
          <a:xfrm>
            <a:off x="914400" y="1828802"/>
            <a:ext cx="7721600" cy="685799"/>
          </a:xfrm>
          <a:prstGeom prst="rect">
            <a:avLst/>
          </a:prstGeom>
        </p:spPr>
        <p:txBody>
          <a:bodyPr anchor="t" anchorCtr="0"/>
          <a:lstStyle>
            <a:lvl1pPr>
              <a:defRPr sz="3200"/>
            </a:lvl1pPr>
          </a:lstStyle>
          <a:p>
            <a:r>
              <a:rPr lang="en-US" dirty="0" smtClean="0"/>
              <a:t>Presentation title</a:t>
            </a:r>
            <a:endParaRPr lang="en-US" dirty="0"/>
          </a:p>
        </p:txBody>
      </p:sp>
      <p:sp>
        <p:nvSpPr>
          <p:cNvPr id="15" name="Subtitle 2"/>
          <p:cNvSpPr>
            <a:spLocks noGrp="1"/>
          </p:cNvSpPr>
          <p:nvPr>
            <p:ph type="subTitle" idx="1" hasCustomPrompt="1"/>
          </p:nvPr>
        </p:nvSpPr>
        <p:spPr>
          <a:xfrm>
            <a:off x="914400" y="2514600"/>
            <a:ext cx="7721600" cy="381000"/>
          </a:xfrm>
          <a:prstGeom prst="rect">
            <a:avLst/>
          </a:prstGeom>
        </p:spPr>
        <p:txBody>
          <a:bodyPr>
            <a:normAutofit/>
          </a:bodyPr>
          <a:lstStyle>
            <a:lvl1pPr marL="0" indent="0" algn="l">
              <a:spcBef>
                <a:spcPts val="0"/>
              </a:spcBef>
              <a:buNone/>
              <a:defRPr sz="1600">
                <a:solidFill>
                  <a:schemeClr val="tx1"/>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a:t>
            </a:r>
          </a:p>
        </p:txBody>
      </p:sp>
      <p:sp>
        <p:nvSpPr>
          <p:cNvPr id="16" name="Content Placeholder 4"/>
          <p:cNvSpPr>
            <a:spLocks noGrp="1"/>
          </p:cNvSpPr>
          <p:nvPr>
            <p:ph sz="quarter" idx="10" hasCustomPrompt="1"/>
          </p:nvPr>
        </p:nvSpPr>
        <p:spPr>
          <a:xfrm>
            <a:off x="101600" y="725424"/>
            <a:ext cx="1625600" cy="265176"/>
          </a:xfrm>
          <a:prstGeom prst="rect">
            <a:avLst/>
          </a:prstGeom>
        </p:spPr>
        <p:txBody>
          <a:bodyPr/>
          <a:lstStyle>
            <a:lvl1pPr marL="0" indent="0">
              <a:buFontTx/>
              <a:buNone/>
              <a:defRPr sz="950">
                <a:solidFill>
                  <a:schemeClr val="bg1"/>
                </a:solidFill>
                <a:latin typeface="Franklin Gothic Medium" panose="020B0603020102020204" pitchFamily="34" charset="0"/>
              </a:defRPr>
            </a:lvl1pPr>
          </a:lstStyle>
          <a:p>
            <a:pPr lvl="0"/>
            <a:r>
              <a:rPr lang="en-US" dirty="0" smtClean="0"/>
              <a:t>JANUARY 14, 2015</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 y="6096000"/>
            <a:ext cx="2438400" cy="457200"/>
          </a:xfrm>
          <a:prstGeom prst="rect">
            <a:avLst/>
          </a:prstGeom>
        </p:spPr>
      </p:pic>
    </p:spTree>
    <p:extLst>
      <p:ext uri="{BB962C8B-B14F-4D97-AF65-F5344CB8AC3E}">
        <p14:creationId xmlns:p14="http://schemas.microsoft.com/office/powerpoint/2010/main" val="159751878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9542"/>
          <a:stretch/>
        </p:blipFill>
        <p:spPr>
          <a:xfrm>
            <a:off x="3504690" y="0"/>
            <a:ext cx="8687310" cy="6400800"/>
          </a:xfrm>
          <a:prstGeom prst="rect">
            <a:avLst/>
          </a:prstGeom>
        </p:spPr>
      </p:pic>
      <p:sp>
        <p:nvSpPr>
          <p:cNvPr id="11" name="Rectangle 10"/>
          <p:cNvSpPr/>
          <p:nvPr userDrawn="1"/>
        </p:nvSpPr>
        <p:spPr>
          <a:xfrm>
            <a:off x="0" y="5486400"/>
            <a:ext cx="12192000" cy="1371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userDrawn="1"/>
        </p:nvSpPr>
        <p:spPr>
          <a:xfrm>
            <a:off x="0" y="685800"/>
            <a:ext cx="1828800" cy="301752"/>
          </a:xfrm>
          <a:prstGeom prst="rect">
            <a:avLst/>
          </a:prstGeom>
          <a:solidFill>
            <a:srgbClr val="C00000"/>
          </a:solidFill>
        </p:spPr>
        <p:txBody>
          <a:bodyPr wrap="square" rtlCol="0" anchor="ctr" anchorCtr="0">
            <a:noAutofit/>
          </a:bodyPr>
          <a:lstStyle/>
          <a:p>
            <a:endParaRPr lang="en-US" sz="950" dirty="0">
              <a:solidFill>
                <a:prstClr val="white"/>
              </a:solidFill>
              <a:latin typeface="Franklin Gothic Demi" panose="020B0703020102020204" pitchFamily="34" charset="0"/>
            </a:endParaRPr>
          </a:p>
        </p:txBody>
      </p:sp>
      <p:sp>
        <p:nvSpPr>
          <p:cNvPr id="14" name="Title 1"/>
          <p:cNvSpPr>
            <a:spLocks noGrp="1"/>
          </p:cNvSpPr>
          <p:nvPr>
            <p:ph type="ctrTitle" hasCustomPrompt="1"/>
          </p:nvPr>
        </p:nvSpPr>
        <p:spPr>
          <a:xfrm>
            <a:off x="914400" y="1828802"/>
            <a:ext cx="7518400" cy="685799"/>
          </a:xfrm>
          <a:prstGeom prst="rect">
            <a:avLst/>
          </a:prstGeom>
        </p:spPr>
        <p:txBody>
          <a:bodyPr anchor="t" anchorCtr="0"/>
          <a:lstStyle>
            <a:lvl1pPr>
              <a:defRPr sz="3200"/>
            </a:lvl1pPr>
          </a:lstStyle>
          <a:p>
            <a:r>
              <a:rPr lang="en-US" dirty="0" smtClean="0"/>
              <a:t>Presentation title</a:t>
            </a:r>
            <a:endParaRPr lang="en-US" dirty="0"/>
          </a:p>
        </p:txBody>
      </p:sp>
      <p:sp>
        <p:nvSpPr>
          <p:cNvPr id="16" name="Subtitle 2"/>
          <p:cNvSpPr>
            <a:spLocks noGrp="1"/>
          </p:cNvSpPr>
          <p:nvPr>
            <p:ph type="subTitle" idx="1" hasCustomPrompt="1"/>
          </p:nvPr>
        </p:nvSpPr>
        <p:spPr>
          <a:xfrm>
            <a:off x="914400" y="2514600"/>
            <a:ext cx="7518400" cy="381000"/>
          </a:xfrm>
          <a:prstGeom prst="rect">
            <a:avLst/>
          </a:prstGeom>
        </p:spPr>
        <p:txBody>
          <a:bodyPr>
            <a:normAutofit/>
          </a:bodyPr>
          <a:lstStyle>
            <a:lvl1pPr marL="0" indent="0" algn="l">
              <a:spcBef>
                <a:spcPts val="0"/>
              </a:spcBef>
              <a:buNone/>
              <a:defRPr sz="1600">
                <a:solidFill>
                  <a:schemeClr val="tx1"/>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a:t>
            </a:r>
          </a:p>
        </p:txBody>
      </p:sp>
      <p:sp>
        <p:nvSpPr>
          <p:cNvPr id="17" name="Content Placeholder 4"/>
          <p:cNvSpPr>
            <a:spLocks noGrp="1"/>
          </p:cNvSpPr>
          <p:nvPr>
            <p:ph sz="quarter" idx="10" hasCustomPrompt="1"/>
          </p:nvPr>
        </p:nvSpPr>
        <p:spPr>
          <a:xfrm>
            <a:off x="101600" y="725424"/>
            <a:ext cx="1625600" cy="265176"/>
          </a:xfrm>
          <a:prstGeom prst="rect">
            <a:avLst/>
          </a:prstGeom>
        </p:spPr>
        <p:txBody>
          <a:bodyPr/>
          <a:lstStyle>
            <a:lvl1pPr marL="0" indent="0">
              <a:buFontTx/>
              <a:buNone/>
              <a:defRPr sz="950">
                <a:solidFill>
                  <a:schemeClr val="bg1"/>
                </a:solidFill>
                <a:latin typeface="Franklin Gothic Medium" panose="020B0603020102020204" pitchFamily="34" charset="0"/>
              </a:defRPr>
            </a:lvl1pPr>
          </a:lstStyle>
          <a:p>
            <a:pPr lvl="0"/>
            <a:r>
              <a:rPr lang="en-US" dirty="0" smtClean="0"/>
              <a:t>JANUARY 14, 2015</a:t>
            </a:r>
            <a:endParaRPr lang="en-US"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6097364"/>
            <a:ext cx="2438400" cy="454472"/>
          </a:xfrm>
          <a:prstGeom prst="rect">
            <a:avLst/>
          </a:prstGeom>
        </p:spPr>
      </p:pic>
    </p:spTree>
    <p:extLst>
      <p:ext uri="{BB962C8B-B14F-4D97-AF65-F5344CB8AC3E}">
        <p14:creationId xmlns:p14="http://schemas.microsoft.com/office/powerpoint/2010/main" val="267307407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7_Title Slide">
    <p:spTree>
      <p:nvGrpSpPr>
        <p:cNvPr id="1" name=""/>
        <p:cNvGrpSpPr/>
        <p:nvPr/>
      </p:nvGrpSpPr>
      <p:grpSpPr>
        <a:xfrm>
          <a:off x="0" y="0"/>
          <a:ext cx="0" cy="0"/>
          <a:chOff x="0" y="0"/>
          <a:chExt cx="0" cy="0"/>
        </a:xfrm>
      </p:grpSpPr>
      <p:sp>
        <p:nvSpPr>
          <p:cNvPr id="13" name="Rectangle 12"/>
          <p:cNvSpPr/>
          <p:nvPr userDrawn="1"/>
        </p:nvSpPr>
        <p:spPr>
          <a:xfrm>
            <a:off x="0" y="5486400"/>
            <a:ext cx="12192000" cy="1371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userDrawn="1"/>
        </p:nvSpPr>
        <p:spPr>
          <a:xfrm>
            <a:off x="0" y="685800"/>
            <a:ext cx="1828800" cy="301752"/>
          </a:xfrm>
          <a:prstGeom prst="rect">
            <a:avLst/>
          </a:prstGeom>
          <a:solidFill>
            <a:srgbClr val="C00000"/>
          </a:solidFill>
        </p:spPr>
        <p:txBody>
          <a:bodyPr wrap="square" rtlCol="0" anchor="ctr" anchorCtr="0">
            <a:noAutofit/>
          </a:bodyPr>
          <a:lstStyle/>
          <a:p>
            <a:endParaRPr lang="en-US" sz="950" dirty="0">
              <a:solidFill>
                <a:prstClr val="white"/>
              </a:solidFill>
              <a:latin typeface="Franklin Gothic Demi" panose="020B0703020102020204" pitchFamily="34" charset="0"/>
            </a:endParaRPr>
          </a:p>
        </p:txBody>
      </p:sp>
      <p:sp>
        <p:nvSpPr>
          <p:cNvPr id="10" name="Title 1"/>
          <p:cNvSpPr>
            <a:spLocks noGrp="1"/>
          </p:cNvSpPr>
          <p:nvPr>
            <p:ph type="ctrTitle" hasCustomPrompt="1"/>
          </p:nvPr>
        </p:nvSpPr>
        <p:spPr>
          <a:xfrm>
            <a:off x="914400" y="1828802"/>
            <a:ext cx="7518400" cy="685799"/>
          </a:xfrm>
          <a:prstGeom prst="rect">
            <a:avLst/>
          </a:prstGeom>
        </p:spPr>
        <p:txBody>
          <a:bodyPr anchor="t" anchorCtr="0"/>
          <a:lstStyle>
            <a:lvl1pPr>
              <a:defRPr sz="3200"/>
            </a:lvl1pPr>
          </a:lstStyle>
          <a:p>
            <a:r>
              <a:rPr lang="en-US" dirty="0" smtClean="0"/>
              <a:t>Presentation title</a:t>
            </a:r>
            <a:endParaRPr lang="en-US" dirty="0"/>
          </a:p>
        </p:txBody>
      </p:sp>
      <p:sp>
        <p:nvSpPr>
          <p:cNvPr id="11" name="Subtitle 2"/>
          <p:cNvSpPr>
            <a:spLocks noGrp="1"/>
          </p:cNvSpPr>
          <p:nvPr>
            <p:ph type="subTitle" idx="1" hasCustomPrompt="1"/>
          </p:nvPr>
        </p:nvSpPr>
        <p:spPr>
          <a:xfrm>
            <a:off x="914400" y="2514600"/>
            <a:ext cx="7518400" cy="381000"/>
          </a:xfrm>
          <a:prstGeom prst="rect">
            <a:avLst/>
          </a:prstGeom>
        </p:spPr>
        <p:txBody>
          <a:bodyPr>
            <a:normAutofit/>
          </a:bodyPr>
          <a:lstStyle>
            <a:lvl1pPr marL="0" indent="0" algn="l">
              <a:spcBef>
                <a:spcPts val="0"/>
              </a:spcBef>
              <a:buNone/>
              <a:defRPr sz="1600">
                <a:solidFill>
                  <a:schemeClr val="tx1"/>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a:t>
            </a:r>
          </a:p>
        </p:txBody>
      </p:sp>
      <p:sp>
        <p:nvSpPr>
          <p:cNvPr id="14" name="Content Placeholder 4"/>
          <p:cNvSpPr>
            <a:spLocks noGrp="1"/>
          </p:cNvSpPr>
          <p:nvPr>
            <p:ph sz="quarter" idx="10" hasCustomPrompt="1"/>
          </p:nvPr>
        </p:nvSpPr>
        <p:spPr>
          <a:xfrm>
            <a:off x="101600" y="725424"/>
            <a:ext cx="1625600" cy="265176"/>
          </a:xfrm>
          <a:prstGeom prst="rect">
            <a:avLst/>
          </a:prstGeom>
        </p:spPr>
        <p:txBody>
          <a:bodyPr/>
          <a:lstStyle>
            <a:lvl1pPr marL="0" indent="0">
              <a:buFontTx/>
              <a:buNone/>
              <a:defRPr sz="950">
                <a:solidFill>
                  <a:schemeClr val="bg1"/>
                </a:solidFill>
                <a:latin typeface="Franklin Gothic Medium" panose="020B0603020102020204" pitchFamily="34" charset="0"/>
              </a:defRPr>
            </a:lvl1pPr>
          </a:lstStyle>
          <a:p>
            <a:pPr lvl="0"/>
            <a:r>
              <a:rPr lang="en-US" dirty="0" smtClean="0"/>
              <a:t>JANUARY 14, 2015</a:t>
            </a:r>
            <a:endParaRPr lang="en-US" dirty="0"/>
          </a:p>
        </p:txBody>
      </p:sp>
      <p:pic>
        <p:nvPicPr>
          <p:cNvPr id="15" name="Picture 14">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6097364"/>
            <a:ext cx="2438400" cy="454472"/>
          </a:xfrm>
          <a:prstGeom prst="rect">
            <a:avLst/>
          </a:prstGeom>
        </p:spPr>
      </p:pic>
    </p:spTree>
    <p:extLst>
      <p:ext uri="{BB962C8B-B14F-4D97-AF65-F5344CB8AC3E}">
        <p14:creationId xmlns:p14="http://schemas.microsoft.com/office/powerpoint/2010/main" val="136718867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457200"/>
            <a:ext cx="10566400" cy="1143000"/>
          </a:xfrm>
          <a:prstGeom prst="rect">
            <a:avLst/>
          </a:prstGeom>
        </p:spPr>
        <p:txBody>
          <a:bodyPr/>
          <a:lstStyle>
            <a:lvl1pPr>
              <a:defRPr sz="3000"/>
            </a:lvl1pPr>
          </a:lstStyle>
          <a:p>
            <a:r>
              <a:rPr lang="en-US" dirty="0" smtClean="0"/>
              <a:t>Click to edit heading</a:t>
            </a:r>
            <a:endParaRPr lang="en-US" dirty="0"/>
          </a:p>
        </p:txBody>
      </p:sp>
      <p:sp>
        <p:nvSpPr>
          <p:cNvPr id="3" name="Subtitle 2"/>
          <p:cNvSpPr>
            <a:spLocks noGrp="1"/>
          </p:cNvSpPr>
          <p:nvPr>
            <p:ph type="subTitle" idx="1" hasCustomPrompt="1"/>
          </p:nvPr>
        </p:nvSpPr>
        <p:spPr>
          <a:xfrm>
            <a:off x="914400" y="1600200"/>
            <a:ext cx="10566400" cy="1752600"/>
          </a:xfrm>
          <a:prstGeom prst="rect">
            <a:avLst/>
          </a:prstGeom>
        </p:spPr>
        <p:txBody>
          <a:bodyPr>
            <a:normAutofit/>
          </a:bodyPr>
          <a:lstStyle>
            <a:lvl1pPr marL="0" indent="0" algn="l">
              <a:buNone/>
              <a:defRPr sz="18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text</a:t>
            </a:r>
            <a:endParaRPr lang="en-US" dirty="0"/>
          </a:p>
        </p:txBody>
      </p:sp>
    </p:spTree>
    <p:extLst>
      <p:ext uri="{BB962C8B-B14F-4D97-AF65-F5344CB8AC3E}">
        <p14:creationId xmlns:p14="http://schemas.microsoft.com/office/powerpoint/2010/main" val="57758641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457200"/>
            <a:ext cx="10566400" cy="1143000"/>
          </a:xfrm>
          <a:prstGeom prst="rect">
            <a:avLst/>
          </a:prstGeom>
        </p:spPr>
        <p:txBody>
          <a:bodyPr/>
          <a:lstStyle>
            <a:lvl1pPr>
              <a:defRPr sz="3000"/>
            </a:lvl1pPr>
          </a:lstStyle>
          <a:p>
            <a:r>
              <a:rPr lang="en-US" dirty="0" smtClean="0"/>
              <a:t>Click to edit heading</a:t>
            </a:r>
            <a:endParaRPr lang="en-US" dirty="0"/>
          </a:p>
        </p:txBody>
      </p:sp>
      <p:sp>
        <p:nvSpPr>
          <p:cNvPr id="8" name="Content Placeholder 2"/>
          <p:cNvSpPr>
            <a:spLocks noGrp="1"/>
          </p:cNvSpPr>
          <p:nvPr>
            <p:ph idx="1" hasCustomPrompt="1"/>
          </p:nvPr>
        </p:nvSpPr>
        <p:spPr>
          <a:xfrm>
            <a:off x="914400" y="1600201"/>
            <a:ext cx="5181600" cy="4343400"/>
          </a:xfrm>
          <a:prstGeom prst="rect">
            <a:avLst/>
          </a:prstGeom>
        </p:spPr>
        <p:txBody>
          <a:bodyPr/>
          <a:lstStyle>
            <a:lvl1pPr marL="342900" indent="-342900">
              <a:buClr>
                <a:srgbClr val="C00000"/>
              </a:buClr>
              <a:buSzPct val="80000"/>
              <a:buFont typeface="Wingdings 3" panose="05040102010807070707" pitchFamily="18" charset="2"/>
              <a:buChar char="u"/>
              <a:defRPr sz="2400"/>
            </a:lvl1pPr>
            <a:lvl2pPr marL="742950" indent="-285750">
              <a:buClr>
                <a:schemeClr val="accent5">
                  <a:lumMod val="50000"/>
                </a:schemeClr>
              </a:buClr>
              <a:buSzPct val="125000"/>
              <a:buFont typeface="Wingdings" panose="05000000000000000000" pitchFamily="2" charset="2"/>
              <a:buChar char="§"/>
              <a:defRPr sz="2000"/>
            </a:lvl2pPr>
            <a:lvl3pPr marL="1143000" indent="-228600">
              <a:buClr>
                <a:srgbClr val="C00000"/>
              </a:buClr>
              <a:buSzPct val="75000"/>
              <a:buFont typeface="Wingdings 3" panose="05040102010807070707" pitchFamily="18" charset="2"/>
              <a:buChar char="w"/>
              <a:defRPr sz="1600"/>
            </a:lvl3pPr>
            <a:lvl4pPr marL="1600200" indent="-228600">
              <a:buClr>
                <a:srgbClr val="6A737B"/>
              </a:buClr>
              <a:buSzPct val="110000"/>
              <a:buFont typeface="Franklin Gothic Book" panose="020B0503020102020204" pitchFamily="34" charset="0"/>
              <a:buChar char="□"/>
              <a:defRPr sz="1300"/>
            </a:lvl4pPr>
            <a:lvl5pPr marL="2057400" indent="-228600">
              <a:buFont typeface="Franklin Gothic Book" panose="020B0503020102020204" pitchFamily="34" charset="0"/>
              <a:buChar char="─"/>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0" hasCustomPrompt="1"/>
          </p:nvPr>
        </p:nvSpPr>
        <p:spPr>
          <a:xfrm>
            <a:off x="6299200" y="1600201"/>
            <a:ext cx="5181600" cy="4343400"/>
          </a:xfrm>
          <a:prstGeom prst="rect">
            <a:avLst/>
          </a:prstGeom>
        </p:spPr>
        <p:txBody>
          <a:bodyPr/>
          <a:lstStyle>
            <a:lvl1pPr marL="342900" indent="-342900">
              <a:buClr>
                <a:srgbClr val="C00000"/>
              </a:buClr>
              <a:buSzPct val="80000"/>
              <a:buFont typeface="Wingdings 3" panose="05040102010807070707" pitchFamily="18" charset="2"/>
              <a:buChar char=""/>
              <a:defRPr sz="2400"/>
            </a:lvl1pPr>
            <a:lvl2pPr marL="742950" indent="-285750">
              <a:buClr>
                <a:schemeClr val="accent5">
                  <a:lumMod val="50000"/>
                </a:schemeClr>
              </a:buClr>
              <a:buSzPct val="80000"/>
              <a:buFont typeface="Franklin Gothic Book" panose="020B0503020102020204" pitchFamily="34" charset="0"/>
              <a:buChar char="■"/>
              <a:defRPr sz="2000"/>
            </a:lvl2pPr>
            <a:lvl3pPr marL="1143000" indent="-228600">
              <a:buClr>
                <a:srgbClr val="C00000"/>
              </a:buClr>
              <a:buSzPct val="80000"/>
              <a:buFont typeface="Wingdings 3" panose="05040102010807070707" pitchFamily="18" charset="2"/>
              <a:buChar char="w"/>
              <a:defRPr sz="1600"/>
            </a:lvl3pPr>
            <a:lvl4pPr marL="1603375" indent="-231775">
              <a:buClr>
                <a:srgbClr val="6A737B"/>
              </a:buClr>
              <a:buSzPct val="115000"/>
              <a:buFont typeface="Franklin Gothic Book" panose="020B0503020102020204" pitchFamily="34" charset="0"/>
              <a:buChar char="□"/>
              <a:defRPr sz="1300"/>
            </a:lvl4pPr>
            <a:lvl5pPr marL="2057400" indent="-228600">
              <a:buFont typeface="Franklin Gothic Book" panose="020B0503020102020204" pitchFamily="34" charset="0"/>
              <a:buChar char="─"/>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218831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9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2832" r="6568"/>
          <a:stretch/>
        </p:blipFill>
        <p:spPr>
          <a:xfrm>
            <a:off x="2278875" y="0"/>
            <a:ext cx="9913125" cy="6862156"/>
          </a:xfrm>
          <a:prstGeom prst="rect">
            <a:avLst/>
          </a:prstGeom>
        </p:spPr>
      </p:pic>
      <p:sp>
        <p:nvSpPr>
          <p:cNvPr id="11" name="Title 1"/>
          <p:cNvSpPr>
            <a:spLocks noGrp="1"/>
          </p:cNvSpPr>
          <p:nvPr>
            <p:ph type="ctrTitle" hasCustomPrompt="1"/>
          </p:nvPr>
        </p:nvSpPr>
        <p:spPr>
          <a:xfrm>
            <a:off x="914400" y="2286001"/>
            <a:ext cx="5181600" cy="685799"/>
          </a:xfrm>
          <a:prstGeom prst="rect">
            <a:avLst/>
          </a:prstGeom>
        </p:spPr>
        <p:txBody>
          <a:bodyPr anchor="t" anchorCtr="0"/>
          <a:lstStyle>
            <a:lvl1pPr>
              <a:defRPr sz="3000"/>
            </a:lvl1pPr>
          </a:lstStyle>
          <a:p>
            <a:r>
              <a:rPr lang="en-US" dirty="0" smtClean="0"/>
              <a:t>Questions?</a:t>
            </a:r>
            <a:endParaRPr lang="en-US" dirty="0"/>
          </a:p>
        </p:txBody>
      </p:sp>
      <p:sp>
        <p:nvSpPr>
          <p:cNvPr id="12" name="Subtitle 2"/>
          <p:cNvSpPr>
            <a:spLocks noGrp="1"/>
          </p:cNvSpPr>
          <p:nvPr>
            <p:ph type="subTitle" idx="1" hasCustomPrompt="1"/>
          </p:nvPr>
        </p:nvSpPr>
        <p:spPr>
          <a:xfrm>
            <a:off x="914400" y="2971800"/>
            <a:ext cx="5181600" cy="833284"/>
          </a:xfrm>
          <a:prstGeom prst="rect">
            <a:avLst/>
          </a:prstGeom>
        </p:spPr>
        <p:txBody>
          <a:bodyPr>
            <a:normAutofit/>
          </a:bodyPr>
          <a:lstStyle>
            <a:lvl1pPr marL="0" indent="0" algn="l">
              <a:spcBef>
                <a:spcPts val="0"/>
              </a:spcBef>
              <a:buNone/>
              <a:defRPr lang="en-US" sz="1400" dirty="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en-US" sz="1600" dirty="0" smtClean="0">
                <a:latin typeface="Franklin Gothic Book" panose="020B0503020102020204" pitchFamily="34" charset="0"/>
                <a:cs typeface="Arial" pitchFamily="34" charset="0"/>
              </a:rPr>
              <a:t>Please contact</a:t>
            </a:r>
            <a:r>
              <a:rPr lang="en-US" sz="1600" baseline="0" dirty="0" smtClean="0">
                <a:latin typeface="Franklin Gothic Book" panose="020B0503020102020204" pitchFamily="34" charset="0"/>
                <a:cs typeface="Arial" pitchFamily="34" charset="0"/>
              </a:rPr>
              <a:t> (name), (title), at (phone), </a:t>
            </a:r>
            <a:br>
              <a:rPr lang="en-US" sz="1600" baseline="0" dirty="0" smtClean="0">
                <a:latin typeface="Franklin Gothic Book" panose="020B0503020102020204" pitchFamily="34" charset="0"/>
                <a:cs typeface="Arial" pitchFamily="34" charset="0"/>
              </a:rPr>
            </a:br>
            <a:r>
              <a:rPr lang="en-US" sz="1600" baseline="0" dirty="0" smtClean="0">
                <a:latin typeface="Franklin Gothic Book" panose="020B0503020102020204" pitchFamily="34" charset="0"/>
                <a:cs typeface="Arial" pitchFamily="34" charset="0"/>
              </a:rPr>
              <a:t>or by email at (email address) </a:t>
            </a:r>
            <a:br>
              <a:rPr lang="en-US" sz="1600" baseline="0" dirty="0" smtClean="0">
                <a:latin typeface="Franklin Gothic Book" panose="020B0503020102020204" pitchFamily="34" charset="0"/>
                <a:cs typeface="Arial" pitchFamily="34" charset="0"/>
              </a:rPr>
            </a:br>
            <a:endParaRPr lang="en-US" sz="1600" dirty="0" smtClean="0">
              <a:latin typeface="Franklin Gothic Book" panose="020B0503020102020204" pitchFamily="34" charset="0"/>
              <a:cs typeface="Arial" pitchFamily="34" charset="0"/>
            </a:endParaRPr>
          </a:p>
          <a:p>
            <a:pPr>
              <a:defRPr/>
            </a:pPr>
            <a:endParaRPr lang="en-US" sz="3000" dirty="0" smtClean="0">
              <a:latin typeface="Franklin Gothic Demi" panose="020B0703020102020204" pitchFamily="34" charset="0"/>
              <a:cs typeface="Arial" pitchFamily="34" charset="0"/>
            </a:endParaRPr>
          </a:p>
          <a:p>
            <a:pPr>
              <a:defRPr/>
            </a:pPr>
            <a:endParaRPr lang="en-US" sz="1400" dirty="0">
              <a:latin typeface="+mj-lt"/>
            </a:endParaRPr>
          </a:p>
        </p:txBody>
      </p:sp>
      <p:sp>
        <p:nvSpPr>
          <p:cNvPr id="13" name="Title 1"/>
          <p:cNvSpPr txBox="1">
            <a:spLocks/>
          </p:cNvSpPr>
          <p:nvPr userDrawn="1"/>
        </p:nvSpPr>
        <p:spPr>
          <a:xfrm>
            <a:off x="914400" y="4114801"/>
            <a:ext cx="5181600" cy="685799"/>
          </a:xfrm>
          <a:prstGeom prst="rect">
            <a:avLst/>
          </a:prstGeom>
        </p:spPr>
        <p:txBody>
          <a:bodyPr anchor="t" anchorCtr="0"/>
          <a:lstStyle>
            <a:lvl1pPr algn="l" defTabSz="914400" rtl="0" eaLnBrk="1" latinLnBrk="0" hangingPunct="1">
              <a:spcBef>
                <a:spcPct val="0"/>
              </a:spcBef>
              <a:buNone/>
              <a:defRPr sz="3200" kern="1200">
                <a:solidFill>
                  <a:schemeClr val="tx1"/>
                </a:solidFill>
                <a:latin typeface="Franklin Gothic Demi" panose="020B0703020102020204" pitchFamily="34" charset="0"/>
                <a:ea typeface="+mj-ea"/>
                <a:cs typeface="+mj-cs"/>
              </a:defRPr>
            </a:lvl1pPr>
          </a:lstStyle>
          <a:p>
            <a:endParaRPr lang="en-US" sz="3000" dirty="0">
              <a:solidFill>
                <a:srgbClr val="7C2B83">
                  <a:lumMod val="50000"/>
                </a:srgbClr>
              </a:solidFill>
            </a:endParaRPr>
          </a:p>
        </p:txBody>
      </p:sp>
      <p:sp>
        <p:nvSpPr>
          <p:cNvPr id="4" name="Text Placeholder 3"/>
          <p:cNvSpPr>
            <a:spLocks noGrp="1"/>
          </p:cNvSpPr>
          <p:nvPr>
            <p:ph type="body" sz="quarter" idx="10" hasCustomPrompt="1"/>
          </p:nvPr>
        </p:nvSpPr>
        <p:spPr>
          <a:xfrm>
            <a:off x="914400" y="4114800"/>
            <a:ext cx="4572000" cy="838200"/>
          </a:xfrm>
          <a:prstGeom prst="rect">
            <a:avLst/>
          </a:prstGeom>
        </p:spPr>
        <p:txBody>
          <a:bodyPr/>
          <a:lstStyle>
            <a:lvl1pPr marL="0" indent="0">
              <a:buFontTx/>
              <a:buNone/>
              <a:defRPr sz="3200">
                <a:solidFill>
                  <a:schemeClr val="accent5">
                    <a:lumMod val="50000"/>
                  </a:schemeClr>
                </a:solidFill>
                <a:latin typeface="Franklin Gothic Demi" panose="020B0703020102020204" pitchFamily="34" charset="0"/>
              </a:defRPr>
            </a:lvl1pPr>
          </a:lstStyle>
          <a:p>
            <a:r>
              <a:rPr lang="en-US" sz="3000" dirty="0" smtClean="0">
                <a:solidFill>
                  <a:schemeClr val="accent5">
                    <a:lumMod val="50000"/>
                  </a:schemeClr>
                </a:solidFill>
              </a:rPr>
              <a:t>Thank You</a:t>
            </a:r>
            <a:endParaRPr lang="en-US" sz="3000" dirty="0">
              <a:solidFill>
                <a:schemeClr val="accent5">
                  <a:lumMod val="50000"/>
                </a:schemeClr>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 y="6096000"/>
            <a:ext cx="2438400" cy="457200"/>
          </a:xfrm>
          <a:prstGeom prst="rect">
            <a:avLst/>
          </a:prstGeom>
        </p:spPr>
      </p:pic>
    </p:spTree>
    <p:extLst>
      <p:ext uri="{BB962C8B-B14F-4D97-AF65-F5344CB8AC3E}">
        <p14:creationId xmlns:p14="http://schemas.microsoft.com/office/powerpoint/2010/main" val="428944328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8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9775" t="17221" b="20537"/>
          <a:stretch/>
        </p:blipFill>
        <p:spPr>
          <a:xfrm>
            <a:off x="1" y="0"/>
            <a:ext cx="12192000" cy="6858000"/>
          </a:xfrm>
          <a:prstGeom prst="rect">
            <a:avLst/>
          </a:prstGeom>
        </p:spPr>
      </p:pic>
      <p:sp>
        <p:nvSpPr>
          <p:cNvPr id="9" name="Title 1"/>
          <p:cNvSpPr>
            <a:spLocks noGrp="1"/>
          </p:cNvSpPr>
          <p:nvPr>
            <p:ph type="ctrTitle" hasCustomPrompt="1"/>
          </p:nvPr>
        </p:nvSpPr>
        <p:spPr>
          <a:xfrm>
            <a:off x="914400" y="2286001"/>
            <a:ext cx="5181600" cy="685799"/>
          </a:xfrm>
          <a:prstGeom prst="rect">
            <a:avLst/>
          </a:prstGeom>
        </p:spPr>
        <p:txBody>
          <a:bodyPr anchor="t" anchorCtr="0"/>
          <a:lstStyle>
            <a:lvl1pPr>
              <a:defRPr sz="3000">
                <a:solidFill>
                  <a:schemeClr val="bg1"/>
                </a:solidFill>
              </a:defRPr>
            </a:lvl1pPr>
          </a:lstStyle>
          <a:p>
            <a:r>
              <a:rPr lang="en-US" dirty="0" smtClean="0"/>
              <a:t>Questions?</a:t>
            </a:r>
            <a:endParaRPr lang="en-US" dirty="0"/>
          </a:p>
        </p:txBody>
      </p:sp>
      <p:sp>
        <p:nvSpPr>
          <p:cNvPr id="10" name="Subtitle 2"/>
          <p:cNvSpPr>
            <a:spLocks noGrp="1"/>
          </p:cNvSpPr>
          <p:nvPr>
            <p:ph type="subTitle" idx="1" hasCustomPrompt="1"/>
          </p:nvPr>
        </p:nvSpPr>
        <p:spPr>
          <a:xfrm>
            <a:off x="914400" y="2971800"/>
            <a:ext cx="5181600" cy="833284"/>
          </a:xfrm>
          <a:prstGeom prst="rect">
            <a:avLst/>
          </a:prstGeom>
        </p:spPr>
        <p:txBody>
          <a:bodyPr>
            <a:normAutofit/>
          </a:bodyPr>
          <a:lstStyle>
            <a:lvl1pPr marL="0" indent="0" algn="l">
              <a:spcBef>
                <a:spcPts val="0"/>
              </a:spcBef>
              <a:buNone/>
              <a:defRPr lang="en-US" sz="1400" dirty="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en-US" sz="1600" dirty="0" smtClean="0">
                <a:latin typeface="Franklin Gothic Book" panose="020B0503020102020204" pitchFamily="34" charset="0"/>
                <a:cs typeface="Arial" pitchFamily="34" charset="0"/>
              </a:rPr>
              <a:t>Please contact</a:t>
            </a:r>
            <a:r>
              <a:rPr lang="en-US" sz="1600" baseline="0" dirty="0" smtClean="0">
                <a:latin typeface="Franklin Gothic Book" panose="020B0503020102020204" pitchFamily="34" charset="0"/>
                <a:cs typeface="Arial" pitchFamily="34" charset="0"/>
              </a:rPr>
              <a:t> (name), (title), at (phone), </a:t>
            </a:r>
            <a:br>
              <a:rPr lang="en-US" sz="1600" baseline="0" dirty="0" smtClean="0">
                <a:latin typeface="Franklin Gothic Book" panose="020B0503020102020204" pitchFamily="34" charset="0"/>
                <a:cs typeface="Arial" pitchFamily="34" charset="0"/>
              </a:rPr>
            </a:br>
            <a:r>
              <a:rPr lang="en-US" sz="1600" baseline="0" dirty="0" smtClean="0">
                <a:latin typeface="Franklin Gothic Book" panose="020B0503020102020204" pitchFamily="34" charset="0"/>
                <a:cs typeface="Arial" pitchFamily="34" charset="0"/>
              </a:rPr>
              <a:t>or by email at (email address) </a:t>
            </a:r>
            <a:br>
              <a:rPr lang="en-US" sz="1600" baseline="0" dirty="0" smtClean="0">
                <a:latin typeface="Franklin Gothic Book" panose="020B0503020102020204" pitchFamily="34" charset="0"/>
                <a:cs typeface="Arial" pitchFamily="34" charset="0"/>
              </a:rPr>
            </a:br>
            <a:endParaRPr lang="en-US" sz="1600" dirty="0" smtClean="0">
              <a:latin typeface="Franklin Gothic Book" panose="020B0503020102020204" pitchFamily="34" charset="0"/>
              <a:cs typeface="Arial" pitchFamily="34" charset="0"/>
            </a:endParaRPr>
          </a:p>
          <a:p>
            <a:pPr>
              <a:defRPr/>
            </a:pPr>
            <a:endParaRPr lang="en-US" sz="3000" dirty="0" smtClean="0">
              <a:latin typeface="Franklin Gothic Demi" panose="020B0703020102020204" pitchFamily="34" charset="0"/>
              <a:cs typeface="Arial" pitchFamily="34" charset="0"/>
            </a:endParaRPr>
          </a:p>
          <a:p>
            <a:pPr>
              <a:defRPr/>
            </a:pPr>
            <a:endParaRPr lang="en-US" sz="1400" dirty="0">
              <a:latin typeface="+mj-lt"/>
            </a:endParaRPr>
          </a:p>
        </p:txBody>
      </p:sp>
      <p:sp>
        <p:nvSpPr>
          <p:cNvPr id="11" name="Text Placeholder 3"/>
          <p:cNvSpPr>
            <a:spLocks noGrp="1"/>
          </p:cNvSpPr>
          <p:nvPr>
            <p:ph type="body" sz="quarter" idx="10" hasCustomPrompt="1"/>
          </p:nvPr>
        </p:nvSpPr>
        <p:spPr>
          <a:xfrm>
            <a:off x="914400" y="4114800"/>
            <a:ext cx="4572000" cy="838200"/>
          </a:xfrm>
          <a:prstGeom prst="rect">
            <a:avLst/>
          </a:prstGeom>
        </p:spPr>
        <p:txBody>
          <a:bodyPr/>
          <a:lstStyle>
            <a:lvl1pPr marL="0" indent="0">
              <a:buFontTx/>
              <a:buNone/>
              <a:defRPr sz="3200">
                <a:solidFill>
                  <a:schemeClr val="bg1"/>
                </a:solidFill>
                <a:latin typeface="Franklin Gothic Demi" panose="020B0703020102020204" pitchFamily="34" charset="0"/>
              </a:defRPr>
            </a:lvl1pPr>
          </a:lstStyle>
          <a:p>
            <a:r>
              <a:rPr lang="en-US" sz="3000" dirty="0" smtClean="0">
                <a:solidFill>
                  <a:schemeClr val="accent5">
                    <a:lumMod val="50000"/>
                  </a:schemeClr>
                </a:solidFill>
              </a:rPr>
              <a:t>Thank You</a:t>
            </a:r>
            <a:endParaRPr lang="en-US" sz="3000" dirty="0">
              <a:solidFill>
                <a:schemeClr val="accent5">
                  <a:lumMod val="50000"/>
                </a:schemeClr>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6097364"/>
            <a:ext cx="2438400" cy="454472"/>
          </a:xfrm>
          <a:prstGeom prst="rect">
            <a:avLst/>
          </a:prstGeom>
        </p:spPr>
      </p:pic>
    </p:spTree>
    <p:extLst>
      <p:ext uri="{BB962C8B-B14F-4D97-AF65-F5344CB8AC3E}">
        <p14:creationId xmlns:p14="http://schemas.microsoft.com/office/powerpoint/2010/main" val="62716080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9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641" t="4993" r="23708" b="5107"/>
          <a:stretch/>
        </p:blipFill>
        <p:spPr>
          <a:xfrm>
            <a:off x="2140857" y="0"/>
            <a:ext cx="10058400" cy="68580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 y="6096000"/>
            <a:ext cx="3251200" cy="457200"/>
          </a:xfrm>
          <a:prstGeom prst="rect">
            <a:avLst/>
          </a:prstGeom>
        </p:spPr>
      </p:pic>
      <p:sp>
        <p:nvSpPr>
          <p:cNvPr id="9" name="Title 1"/>
          <p:cNvSpPr>
            <a:spLocks noGrp="1"/>
          </p:cNvSpPr>
          <p:nvPr>
            <p:ph type="ctrTitle" hasCustomPrompt="1"/>
          </p:nvPr>
        </p:nvSpPr>
        <p:spPr>
          <a:xfrm>
            <a:off x="914400" y="2286001"/>
            <a:ext cx="5181600" cy="685799"/>
          </a:xfrm>
          <a:prstGeom prst="rect">
            <a:avLst/>
          </a:prstGeom>
        </p:spPr>
        <p:txBody>
          <a:bodyPr anchor="t" anchorCtr="0"/>
          <a:lstStyle>
            <a:lvl1pPr>
              <a:defRPr sz="3000"/>
            </a:lvl1pPr>
          </a:lstStyle>
          <a:p>
            <a:r>
              <a:rPr lang="en-US" dirty="0" smtClean="0"/>
              <a:t>Questions?</a:t>
            </a:r>
            <a:endParaRPr lang="en-US" dirty="0"/>
          </a:p>
        </p:txBody>
      </p:sp>
      <p:sp>
        <p:nvSpPr>
          <p:cNvPr id="10" name="Subtitle 2"/>
          <p:cNvSpPr>
            <a:spLocks noGrp="1"/>
          </p:cNvSpPr>
          <p:nvPr>
            <p:ph type="subTitle" idx="1" hasCustomPrompt="1"/>
          </p:nvPr>
        </p:nvSpPr>
        <p:spPr>
          <a:xfrm>
            <a:off x="914400" y="2971800"/>
            <a:ext cx="5181600" cy="833284"/>
          </a:xfrm>
          <a:prstGeom prst="rect">
            <a:avLst/>
          </a:prstGeom>
        </p:spPr>
        <p:txBody>
          <a:bodyPr>
            <a:normAutofit/>
          </a:bodyPr>
          <a:lstStyle>
            <a:lvl1pPr marL="0" indent="0" algn="l">
              <a:spcBef>
                <a:spcPts val="0"/>
              </a:spcBef>
              <a:buNone/>
              <a:defRPr lang="en-US" sz="1400" dirty="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en-US" sz="1600" dirty="0" smtClean="0">
                <a:latin typeface="Franklin Gothic Book" panose="020B0503020102020204" pitchFamily="34" charset="0"/>
                <a:cs typeface="Arial" pitchFamily="34" charset="0"/>
              </a:rPr>
              <a:t>Please contact</a:t>
            </a:r>
            <a:r>
              <a:rPr lang="en-US" sz="1600" baseline="0" dirty="0" smtClean="0">
                <a:latin typeface="Franklin Gothic Book" panose="020B0503020102020204" pitchFamily="34" charset="0"/>
                <a:cs typeface="Arial" pitchFamily="34" charset="0"/>
              </a:rPr>
              <a:t> (name), (title), at (phone), </a:t>
            </a:r>
            <a:br>
              <a:rPr lang="en-US" sz="1600" baseline="0" dirty="0" smtClean="0">
                <a:latin typeface="Franklin Gothic Book" panose="020B0503020102020204" pitchFamily="34" charset="0"/>
                <a:cs typeface="Arial" pitchFamily="34" charset="0"/>
              </a:rPr>
            </a:br>
            <a:r>
              <a:rPr lang="en-US" sz="1600" baseline="0" dirty="0" smtClean="0">
                <a:latin typeface="Franklin Gothic Book" panose="020B0503020102020204" pitchFamily="34" charset="0"/>
                <a:cs typeface="Arial" pitchFamily="34" charset="0"/>
              </a:rPr>
              <a:t>or by email at (email address) </a:t>
            </a:r>
            <a:br>
              <a:rPr lang="en-US" sz="1600" baseline="0" dirty="0" smtClean="0">
                <a:latin typeface="Franklin Gothic Book" panose="020B0503020102020204" pitchFamily="34" charset="0"/>
                <a:cs typeface="Arial" pitchFamily="34" charset="0"/>
              </a:rPr>
            </a:br>
            <a:endParaRPr lang="en-US" sz="1600" dirty="0" smtClean="0">
              <a:latin typeface="Franklin Gothic Book" panose="020B0503020102020204" pitchFamily="34" charset="0"/>
              <a:cs typeface="Arial" pitchFamily="34" charset="0"/>
            </a:endParaRPr>
          </a:p>
          <a:p>
            <a:pPr>
              <a:defRPr/>
            </a:pPr>
            <a:endParaRPr lang="en-US" sz="3000" dirty="0" smtClean="0">
              <a:latin typeface="Franklin Gothic Demi" panose="020B0703020102020204" pitchFamily="34" charset="0"/>
              <a:cs typeface="Arial" pitchFamily="34" charset="0"/>
            </a:endParaRPr>
          </a:p>
          <a:p>
            <a:pPr>
              <a:defRPr/>
            </a:pPr>
            <a:endParaRPr lang="en-US" sz="1400" dirty="0">
              <a:latin typeface="+mj-lt"/>
            </a:endParaRPr>
          </a:p>
        </p:txBody>
      </p:sp>
      <p:sp>
        <p:nvSpPr>
          <p:cNvPr id="12" name="Text Placeholder 3"/>
          <p:cNvSpPr>
            <a:spLocks noGrp="1"/>
          </p:cNvSpPr>
          <p:nvPr>
            <p:ph type="body" sz="quarter" idx="10" hasCustomPrompt="1"/>
          </p:nvPr>
        </p:nvSpPr>
        <p:spPr>
          <a:xfrm>
            <a:off x="914400" y="4114800"/>
            <a:ext cx="4572000" cy="838200"/>
          </a:xfrm>
          <a:prstGeom prst="rect">
            <a:avLst/>
          </a:prstGeom>
        </p:spPr>
        <p:txBody>
          <a:bodyPr/>
          <a:lstStyle>
            <a:lvl1pPr marL="0" indent="0">
              <a:buFontTx/>
              <a:buNone/>
              <a:defRPr sz="3200">
                <a:solidFill>
                  <a:schemeClr val="accent5">
                    <a:lumMod val="50000"/>
                  </a:schemeClr>
                </a:solidFill>
                <a:latin typeface="Franklin Gothic Demi" panose="020B0703020102020204" pitchFamily="34" charset="0"/>
              </a:defRPr>
            </a:lvl1pPr>
          </a:lstStyle>
          <a:p>
            <a:r>
              <a:rPr lang="en-US" sz="3000" dirty="0" smtClean="0">
                <a:solidFill>
                  <a:schemeClr val="accent5">
                    <a:lumMod val="50000"/>
                  </a:schemeClr>
                </a:solidFill>
              </a:rPr>
              <a:t>Thank You</a:t>
            </a:r>
            <a:endParaRPr lang="en-US" sz="3000" dirty="0">
              <a:solidFill>
                <a:schemeClr val="accent5">
                  <a:lumMod val="50000"/>
                </a:schemeClr>
              </a:solidFill>
            </a:endParaRPr>
          </a:p>
        </p:txBody>
      </p:sp>
    </p:spTree>
    <p:extLst>
      <p:ext uri="{BB962C8B-B14F-4D97-AF65-F5344CB8AC3E}">
        <p14:creationId xmlns:p14="http://schemas.microsoft.com/office/powerpoint/2010/main" val="160263630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0_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print">
            <a:extLst>
              <a:ext uri="{28A0092B-C50C-407E-A947-70E740481C1C}">
                <a14:useLocalDpi xmlns:a14="http://schemas.microsoft.com/office/drawing/2010/main" val="0"/>
              </a:ext>
            </a:extLst>
          </a:blip>
          <a:srcRect r="9542"/>
          <a:stretch/>
        </p:blipFill>
        <p:spPr>
          <a:xfrm>
            <a:off x="3504690" y="0"/>
            <a:ext cx="8687310" cy="6400800"/>
          </a:xfrm>
          <a:prstGeom prst="rect">
            <a:avLst/>
          </a:prstGeom>
        </p:spPr>
      </p:pic>
      <p:sp>
        <p:nvSpPr>
          <p:cNvPr id="21" name="Rectangle 20"/>
          <p:cNvSpPr/>
          <p:nvPr userDrawn="1"/>
        </p:nvSpPr>
        <p:spPr>
          <a:xfrm>
            <a:off x="0" y="5486400"/>
            <a:ext cx="12192000" cy="1371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a:spLocks noGrp="1"/>
          </p:cNvSpPr>
          <p:nvPr>
            <p:ph type="ctrTitle" hasCustomPrompt="1"/>
          </p:nvPr>
        </p:nvSpPr>
        <p:spPr>
          <a:xfrm>
            <a:off x="914400" y="2286001"/>
            <a:ext cx="5181600" cy="685799"/>
          </a:xfrm>
          <a:prstGeom prst="rect">
            <a:avLst/>
          </a:prstGeom>
        </p:spPr>
        <p:txBody>
          <a:bodyPr anchor="t" anchorCtr="0"/>
          <a:lstStyle>
            <a:lvl1pPr>
              <a:defRPr sz="3000"/>
            </a:lvl1pPr>
          </a:lstStyle>
          <a:p>
            <a:r>
              <a:rPr lang="en-US" dirty="0" smtClean="0"/>
              <a:t>Questions?</a:t>
            </a:r>
            <a:endParaRPr lang="en-US" dirty="0"/>
          </a:p>
        </p:txBody>
      </p:sp>
      <p:sp>
        <p:nvSpPr>
          <p:cNvPr id="11" name="Subtitle 2"/>
          <p:cNvSpPr>
            <a:spLocks noGrp="1"/>
          </p:cNvSpPr>
          <p:nvPr>
            <p:ph type="subTitle" idx="1" hasCustomPrompt="1"/>
          </p:nvPr>
        </p:nvSpPr>
        <p:spPr>
          <a:xfrm>
            <a:off x="914400" y="2971800"/>
            <a:ext cx="5181600" cy="833284"/>
          </a:xfrm>
          <a:prstGeom prst="rect">
            <a:avLst/>
          </a:prstGeom>
        </p:spPr>
        <p:txBody>
          <a:bodyPr>
            <a:normAutofit/>
          </a:bodyPr>
          <a:lstStyle>
            <a:lvl1pPr marL="0" indent="0" algn="l">
              <a:spcBef>
                <a:spcPts val="0"/>
              </a:spcBef>
              <a:buNone/>
              <a:defRPr lang="en-US" sz="1400" dirty="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en-US" sz="1600" dirty="0" smtClean="0">
                <a:latin typeface="Franklin Gothic Book" panose="020B0503020102020204" pitchFamily="34" charset="0"/>
                <a:cs typeface="Arial" pitchFamily="34" charset="0"/>
              </a:rPr>
              <a:t>Please contact</a:t>
            </a:r>
            <a:r>
              <a:rPr lang="en-US" sz="1600" baseline="0" dirty="0" smtClean="0">
                <a:latin typeface="Franklin Gothic Book" panose="020B0503020102020204" pitchFamily="34" charset="0"/>
                <a:cs typeface="Arial" pitchFamily="34" charset="0"/>
              </a:rPr>
              <a:t> (name), (title), at (phone), </a:t>
            </a:r>
            <a:br>
              <a:rPr lang="en-US" sz="1600" baseline="0" dirty="0" smtClean="0">
                <a:latin typeface="Franklin Gothic Book" panose="020B0503020102020204" pitchFamily="34" charset="0"/>
                <a:cs typeface="Arial" pitchFamily="34" charset="0"/>
              </a:rPr>
            </a:br>
            <a:r>
              <a:rPr lang="en-US" sz="1600" baseline="0" dirty="0" smtClean="0">
                <a:latin typeface="Franklin Gothic Book" panose="020B0503020102020204" pitchFamily="34" charset="0"/>
                <a:cs typeface="Arial" pitchFamily="34" charset="0"/>
              </a:rPr>
              <a:t>or by email at (email address) </a:t>
            </a:r>
            <a:br>
              <a:rPr lang="en-US" sz="1600" baseline="0" dirty="0" smtClean="0">
                <a:latin typeface="Franklin Gothic Book" panose="020B0503020102020204" pitchFamily="34" charset="0"/>
                <a:cs typeface="Arial" pitchFamily="34" charset="0"/>
              </a:rPr>
            </a:br>
            <a:endParaRPr lang="en-US" sz="1600" dirty="0" smtClean="0">
              <a:latin typeface="Franklin Gothic Book" panose="020B0503020102020204" pitchFamily="34" charset="0"/>
              <a:cs typeface="Arial" pitchFamily="34" charset="0"/>
            </a:endParaRPr>
          </a:p>
          <a:p>
            <a:pPr>
              <a:defRPr/>
            </a:pPr>
            <a:endParaRPr lang="en-US" sz="3000" dirty="0" smtClean="0">
              <a:latin typeface="Franklin Gothic Demi" panose="020B0703020102020204" pitchFamily="34" charset="0"/>
              <a:cs typeface="Arial" pitchFamily="34" charset="0"/>
            </a:endParaRPr>
          </a:p>
          <a:p>
            <a:pPr>
              <a:defRPr/>
            </a:pPr>
            <a:endParaRPr lang="en-US" sz="1400" dirty="0">
              <a:latin typeface="+mj-lt"/>
            </a:endParaRPr>
          </a:p>
        </p:txBody>
      </p:sp>
      <p:sp>
        <p:nvSpPr>
          <p:cNvPr id="13" name="Text Placeholder 3"/>
          <p:cNvSpPr>
            <a:spLocks noGrp="1"/>
          </p:cNvSpPr>
          <p:nvPr>
            <p:ph type="body" sz="quarter" idx="10" hasCustomPrompt="1"/>
          </p:nvPr>
        </p:nvSpPr>
        <p:spPr>
          <a:xfrm>
            <a:off x="914400" y="4114800"/>
            <a:ext cx="4572000" cy="838200"/>
          </a:xfrm>
          <a:prstGeom prst="rect">
            <a:avLst/>
          </a:prstGeom>
        </p:spPr>
        <p:txBody>
          <a:bodyPr/>
          <a:lstStyle>
            <a:lvl1pPr marL="0" indent="0">
              <a:buFontTx/>
              <a:buNone/>
              <a:defRPr sz="3200">
                <a:solidFill>
                  <a:schemeClr val="accent5">
                    <a:lumMod val="50000"/>
                  </a:schemeClr>
                </a:solidFill>
                <a:latin typeface="Franklin Gothic Demi" panose="020B0703020102020204" pitchFamily="34" charset="0"/>
              </a:defRPr>
            </a:lvl1pPr>
          </a:lstStyle>
          <a:p>
            <a:r>
              <a:rPr lang="en-US" sz="3000" dirty="0" smtClean="0">
                <a:solidFill>
                  <a:schemeClr val="accent5">
                    <a:lumMod val="50000"/>
                  </a:schemeClr>
                </a:solidFill>
              </a:rPr>
              <a:t>Thank You</a:t>
            </a:r>
            <a:endParaRPr lang="en-US" sz="3000" dirty="0">
              <a:solidFill>
                <a:schemeClr val="accent5">
                  <a:lumMod val="50000"/>
                </a:schemeClr>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6097364"/>
            <a:ext cx="2438400" cy="454472"/>
          </a:xfrm>
          <a:prstGeom prst="rect">
            <a:avLst/>
          </a:prstGeom>
        </p:spPr>
      </p:pic>
    </p:spTree>
    <p:extLst>
      <p:ext uri="{BB962C8B-B14F-4D97-AF65-F5344CB8AC3E}">
        <p14:creationId xmlns:p14="http://schemas.microsoft.com/office/powerpoint/2010/main" val="359580572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2_Title Slide">
    <p:spTree>
      <p:nvGrpSpPr>
        <p:cNvPr id="1" name=""/>
        <p:cNvGrpSpPr/>
        <p:nvPr/>
      </p:nvGrpSpPr>
      <p:grpSpPr>
        <a:xfrm>
          <a:off x="0" y="0"/>
          <a:ext cx="0" cy="0"/>
          <a:chOff x="0" y="0"/>
          <a:chExt cx="0" cy="0"/>
        </a:xfrm>
      </p:grpSpPr>
      <p:sp>
        <p:nvSpPr>
          <p:cNvPr id="12" name="Rectangle 11"/>
          <p:cNvSpPr/>
          <p:nvPr userDrawn="1"/>
        </p:nvSpPr>
        <p:spPr>
          <a:xfrm>
            <a:off x="0" y="5486400"/>
            <a:ext cx="12192000" cy="1371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itle 1"/>
          <p:cNvSpPr>
            <a:spLocks noGrp="1"/>
          </p:cNvSpPr>
          <p:nvPr>
            <p:ph type="ctrTitle" hasCustomPrompt="1"/>
          </p:nvPr>
        </p:nvSpPr>
        <p:spPr>
          <a:xfrm>
            <a:off x="914400" y="2286001"/>
            <a:ext cx="5181600" cy="685799"/>
          </a:xfrm>
          <a:prstGeom prst="rect">
            <a:avLst/>
          </a:prstGeom>
        </p:spPr>
        <p:txBody>
          <a:bodyPr anchor="t" anchorCtr="0"/>
          <a:lstStyle>
            <a:lvl1pPr>
              <a:defRPr sz="3000"/>
            </a:lvl1pPr>
          </a:lstStyle>
          <a:p>
            <a:r>
              <a:rPr lang="en-US" dirty="0" smtClean="0"/>
              <a:t>Questions?</a:t>
            </a:r>
            <a:endParaRPr lang="en-US" dirty="0"/>
          </a:p>
        </p:txBody>
      </p:sp>
      <p:sp>
        <p:nvSpPr>
          <p:cNvPr id="15" name="Subtitle 2"/>
          <p:cNvSpPr>
            <a:spLocks noGrp="1"/>
          </p:cNvSpPr>
          <p:nvPr>
            <p:ph type="subTitle" idx="1" hasCustomPrompt="1"/>
          </p:nvPr>
        </p:nvSpPr>
        <p:spPr>
          <a:xfrm>
            <a:off x="914400" y="2971800"/>
            <a:ext cx="8839200" cy="833284"/>
          </a:xfrm>
          <a:prstGeom prst="rect">
            <a:avLst/>
          </a:prstGeom>
        </p:spPr>
        <p:txBody>
          <a:bodyPr>
            <a:normAutofit/>
          </a:bodyPr>
          <a:lstStyle>
            <a:lvl1pPr marL="0" indent="0" algn="l">
              <a:spcBef>
                <a:spcPts val="0"/>
              </a:spcBef>
              <a:buNone/>
              <a:defRPr lang="en-US" sz="1400" dirty="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en-US" sz="1600" dirty="0" smtClean="0">
                <a:latin typeface="Franklin Gothic Book" panose="020B0503020102020204" pitchFamily="34" charset="0"/>
                <a:cs typeface="Arial" pitchFamily="34" charset="0"/>
              </a:rPr>
              <a:t>Please contact</a:t>
            </a:r>
            <a:r>
              <a:rPr lang="en-US" sz="1600" baseline="0" dirty="0" smtClean="0">
                <a:latin typeface="Franklin Gothic Book" panose="020B0503020102020204" pitchFamily="34" charset="0"/>
                <a:cs typeface="Arial" pitchFamily="34" charset="0"/>
              </a:rPr>
              <a:t> (name), (title), at (phone), or by email at (email address) </a:t>
            </a:r>
            <a:br>
              <a:rPr lang="en-US" sz="1600" baseline="0" dirty="0" smtClean="0">
                <a:latin typeface="Franklin Gothic Book" panose="020B0503020102020204" pitchFamily="34" charset="0"/>
                <a:cs typeface="Arial" pitchFamily="34" charset="0"/>
              </a:rPr>
            </a:br>
            <a:endParaRPr lang="en-US" sz="1600" dirty="0" smtClean="0">
              <a:latin typeface="Franklin Gothic Book" panose="020B0503020102020204" pitchFamily="34" charset="0"/>
              <a:cs typeface="Arial" pitchFamily="34" charset="0"/>
            </a:endParaRPr>
          </a:p>
          <a:p>
            <a:pPr>
              <a:defRPr/>
            </a:pPr>
            <a:endParaRPr lang="en-US" sz="3000" dirty="0" smtClean="0">
              <a:latin typeface="Franklin Gothic Demi" panose="020B0703020102020204" pitchFamily="34" charset="0"/>
              <a:cs typeface="Arial" pitchFamily="34" charset="0"/>
            </a:endParaRPr>
          </a:p>
          <a:p>
            <a:pPr>
              <a:defRPr/>
            </a:pPr>
            <a:endParaRPr lang="en-US" sz="1400" dirty="0">
              <a:latin typeface="+mj-lt"/>
            </a:endParaRPr>
          </a:p>
        </p:txBody>
      </p:sp>
      <p:sp>
        <p:nvSpPr>
          <p:cNvPr id="16" name="Text Placeholder 3"/>
          <p:cNvSpPr>
            <a:spLocks noGrp="1"/>
          </p:cNvSpPr>
          <p:nvPr>
            <p:ph type="body" sz="quarter" idx="10" hasCustomPrompt="1"/>
          </p:nvPr>
        </p:nvSpPr>
        <p:spPr>
          <a:xfrm>
            <a:off x="914400" y="4114800"/>
            <a:ext cx="4572000" cy="838200"/>
          </a:xfrm>
          <a:prstGeom prst="rect">
            <a:avLst/>
          </a:prstGeom>
        </p:spPr>
        <p:txBody>
          <a:bodyPr/>
          <a:lstStyle>
            <a:lvl1pPr marL="0" indent="0">
              <a:buFontTx/>
              <a:buNone/>
              <a:defRPr sz="3200">
                <a:solidFill>
                  <a:schemeClr val="accent5">
                    <a:lumMod val="50000"/>
                  </a:schemeClr>
                </a:solidFill>
                <a:latin typeface="Franklin Gothic Demi" panose="020B0703020102020204" pitchFamily="34" charset="0"/>
              </a:defRPr>
            </a:lvl1pPr>
          </a:lstStyle>
          <a:p>
            <a:r>
              <a:rPr lang="en-US" sz="3000" dirty="0" smtClean="0">
                <a:solidFill>
                  <a:schemeClr val="accent5">
                    <a:lumMod val="50000"/>
                  </a:schemeClr>
                </a:solidFill>
              </a:rPr>
              <a:t>Thank You</a:t>
            </a:r>
            <a:endParaRPr lang="en-US" sz="3000" dirty="0">
              <a:solidFill>
                <a:schemeClr val="accent5">
                  <a:lumMod val="50000"/>
                </a:scheme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6097364"/>
            <a:ext cx="2438400" cy="454472"/>
          </a:xfrm>
          <a:prstGeom prst="rect">
            <a:avLst/>
          </a:prstGeom>
        </p:spPr>
      </p:pic>
    </p:spTree>
    <p:extLst>
      <p:ext uri="{BB962C8B-B14F-4D97-AF65-F5344CB8AC3E}">
        <p14:creationId xmlns:p14="http://schemas.microsoft.com/office/powerpoint/2010/main" val="2873166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41" t="4993" r="23708" b="5107"/>
          <a:stretch/>
        </p:blipFill>
        <p:spPr>
          <a:xfrm>
            <a:off x="2140857" y="0"/>
            <a:ext cx="10058400" cy="6858000"/>
          </a:xfrm>
          <a:prstGeom prst="rect">
            <a:avLst/>
          </a:prstGeom>
        </p:spPr>
      </p:pic>
      <p:sp>
        <p:nvSpPr>
          <p:cNvPr id="13" name="TextBox 12"/>
          <p:cNvSpPr txBox="1"/>
          <p:nvPr userDrawn="1"/>
        </p:nvSpPr>
        <p:spPr>
          <a:xfrm>
            <a:off x="8636000" y="6400800"/>
            <a:ext cx="2946400" cy="230832"/>
          </a:xfrm>
          <a:prstGeom prst="rect">
            <a:avLst/>
          </a:prstGeom>
          <a:noFill/>
        </p:spPr>
        <p:txBody>
          <a:bodyPr wrap="square" rtlCol="0">
            <a:spAutoFit/>
          </a:bodyPr>
          <a:lstStyle/>
          <a:p>
            <a:pPr algn="r"/>
            <a:r>
              <a:rPr lang="en-US" sz="900" kern="1200" dirty="0" smtClean="0">
                <a:solidFill>
                  <a:srgbClr val="6A737B"/>
                </a:solidFill>
                <a:effectLst/>
                <a:latin typeface="Franklin Gothic Demi" panose="020B0703020102020204" pitchFamily="34" charset="0"/>
                <a:ea typeface="+mn-ea"/>
                <a:cs typeface="+mn-cs"/>
              </a:rPr>
              <a:t>©</a:t>
            </a:r>
            <a:r>
              <a:rPr lang="en-US" sz="900" spc="100" dirty="0" smtClean="0">
                <a:solidFill>
                  <a:srgbClr val="6A737B"/>
                </a:solidFill>
                <a:latin typeface="Franklin Gothic Medium" panose="020B0603020102020204" pitchFamily="34" charset="0"/>
                <a:cs typeface="Arial" pitchFamily="34" charset="0"/>
              </a:rPr>
              <a:t>2016 ECRI INSTITUTE</a:t>
            </a:r>
            <a:endParaRPr lang="en-US" sz="900" spc="100" dirty="0">
              <a:solidFill>
                <a:srgbClr val="6A737B"/>
              </a:solidFill>
              <a:latin typeface="Franklin Gothic Medium" panose="020B0603020102020204" pitchFamily="34" charset="0"/>
              <a:cs typeface="Arial" pitchFamily="34" charset="0"/>
            </a:endParaRPr>
          </a:p>
        </p:txBody>
      </p:sp>
      <p:sp>
        <p:nvSpPr>
          <p:cNvPr id="10" name="TextBox 9"/>
          <p:cNvSpPr txBox="1"/>
          <p:nvPr userDrawn="1"/>
        </p:nvSpPr>
        <p:spPr>
          <a:xfrm>
            <a:off x="0" y="685800"/>
            <a:ext cx="1828800" cy="301752"/>
          </a:xfrm>
          <a:prstGeom prst="rect">
            <a:avLst/>
          </a:prstGeom>
          <a:solidFill>
            <a:srgbClr val="C00000"/>
          </a:solidFill>
        </p:spPr>
        <p:txBody>
          <a:bodyPr wrap="square" rtlCol="0" anchor="ctr" anchorCtr="0">
            <a:noAutofit/>
          </a:bodyPr>
          <a:lstStyle/>
          <a:p>
            <a:endParaRPr lang="en-US" sz="950" dirty="0">
              <a:solidFill>
                <a:schemeClr val="bg1"/>
              </a:solidFill>
              <a:latin typeface="Franklin Gothic Demi" panose="020B0703020102020204" pitchFamily="34" charset="0"/>
            </a:endParaRPr>
          </a:p>
        </p:txBody>
      </p:sp>
      <p:sp>
        <p:nvSpPr>
          <p:cNvPr id="11" name="Title 1"/>
          <p:cNvSpPr>
            <a:spLocks noGrp="1"/>
          </p:cNvSpPr>
          <p:nvPr>
            <p:ph type="ctrTitle" hasCustomPrompt="1"/>
          </p:nvPr>
        </p:nvSpPr>
        <p:spPr>
          <a:xfrm>
            <a:off x="914400" y="1828802"/>
            <a:ext cx="7721600" cy="685799"/>
          </a:xfrm>
          <a:prstGeom prst="rect">
            <a:avLst/>
          </a:prstGeom>
        </p:spPr>
        <p:txBody>
          <a:bodyPr anchor="t" anchorCtr="0"/>
          <a:lstStyle>
            <a:lvl1pPr>
              <a:defRPr sz="3200"/>
            </a:lvl1pPr>
          </a:lstStyle>
          <a:p>
            <a:r>
              <a:rPr lang="en-US" dirty="0" smtClean="0"/>
              <a:t>Presentation title</a:t>
            </a:r>
            <a:endParaRPr lang="en-US" dirty="0"/>
          </a:p>
        </p:txBody>
      </p:sp>
      <p:sp>
        <p:nvSpPr>
          <p:cNvPr id="15" name="Subtitle 2"/>
          <p:cNvSpPr>
            <a:spLocks noGrp="1"/>
          </p:cNvSpPr>
          <p:nvPr>
            <p:ph type="subTitle" idx="1" hasCustomPrompt="1"/>
          </p:nvPr>
        </p:nvSpPr>
        <p:spPr>
          <a:xfrm>
            <a:off x="914400" y="2514600"/>
            <a:ext cx="7721600" cy="381000"/>
          </a:xfrm>
          <a:prstGeom prst="rect">
            <a:avLst/>
          </a:prstGeom>
        </p:spPr>
        <p:txBody>
          <a:bodyPr>
            <a:normAutofit/>
          </a:bodyPr>
          <a:lstStyle>
            <a:lvl1pPr marL="0" indent="0" algn="l">
              <a:spcBef>
                <a:spcPts val="0"/>
              </a:spcBef>
              <a:buNone/>
              <a:defRPr sz="1600">
                <a:solidFill>
                  <a:schemeClr val="tx1"/>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a:t>
            </a:r>
          </a:p>
        </p:txBody>
      </p:sp>
      <p:sp>
        <p:nvSpPr>
          <p:cNvPr id="16" name="Content Placeholder 4"/>
          <p:cNvSpPr>
            <a:spLocks noGrp="1"/>
          </p:cNvSpPr>
          <p:nvPr>
            <p:ph sz="quarter" idx="10" hasCustomPrompt="1"/>
          </p:nvPr>
        </p:nvSpPr>
        <p:spPr>
          <a:xfrm>
            <a:off x="101600" y="725424"/>
            <a:ext cx="1625600" cy="265176"/>
          </a:xfrm>
          <a:prstGeom prst="rect">
            <a:avLst/>
          </a:prstGeom>
        </p:spPr>
        <p:txBody>
          <a:bodyPr/>
          <a:lstStyle>
            <a:lvl1pPr marL="0" indent="0">
              <a:buFontTx/>
              <a:buNone/>
              <a:defRPr sz="950">
                <a:solidFill>
                  <a:schemeClr val="bg1"/>
                </a:solidFill>
                <a:latin typeface="Franklin Gothic Medium" panose="020B0603020102020204" pitchFamily="34" charset="0"/>
              </a:defRPr>
            </a:lvl1pPr>
          </a:lstStyle>
          <a:p>
            <a:pPr lvl="0"/>
            <a:r>
              <a:rPr lang="en-US" dirty="0" smtClean="0"/>
              <a:t>JANUARY 14, 2015</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4400" y="6096000"/>
            <a:ext cx="2438400" cy="457200"/>
          </a:xfrm>
          <a:prstGeom prst="rect">
            <a:avLst/>
          </a:prstGeom>
        </p:spPr>
      </p:pic>
    </p:spTree>
    <p:extLst>
      <p:ext uri="{BB962C8B-B14F-4D97-AF65-F5344CB8AC3E}">
        <p14:creationId xmlns:p14="http://schemas.microsoft.com/office/powerpoint/2010/main" val="15210752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63802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0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r="9542"/>
          <a:stretch/>
        </p:blipFill>
        <p:spPr>
          <a:xfrm>
            <a:off x="3504690" y="0"/>
            <a:ext cx="8687310" cy="6400800"/>
          </a:xfrm>
          <a:prstGeom prst="rect">
            <a:avLst/>
          </a:prstGeom>
        </p:spPr>
      </p:pic>
      <p:sp>
        <p:nvSpPr>
          <p:cNvPr id="11" name="Rectangle 10"/>
          <p:cNvSpPr/>
          <p:nvPr userDrawn="1"/>
        </p:nvSpPr>
        <p:spPr>
          <a:xfrm>
            <a:off x="0" y="5486400"/>
            <a:ext cx="12192000" cy="13716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Box 11"/>
          <p:cNvSpPr txBox="1"/>
          <p:nvPr userDrawn="1"/>
        </p:nvSpPr>
        <p:spPr>
          <a:xfrm>
            <a:off x="8631936" y="6400800"/>
            <a:ext cx="2946400" cy="230832"/>
          </a:xfrm>
          <a:prstGeom prst="rect">
            <a:avLst/>
          </a:prstGeom>
          <a:noFill/>
        </p:spPr>
        <p:txBody>
          <a:bodyPr wrap="square" rtlCol="0">
            <a:spAutoFit/>
          </a:bodyPr>
          <a:lstStyle/>
          <a:p>
            <a:pPr algn="r"/>
            <a:r>
              <a:rPr lang="en-US" sz="900" kern="1200" dirty="0" smtClean="0">
                <a:solidFill>
                  <a:schemeClr val="bg1"/>
                </a:solidFill>
                <a:effectLst/>
                <a:latin typeface="Franklin Gothic Demi" panose="020B0703020102020204" pitchFamily="34" charset="0"/>
                <a:ea typeface="+mn-ea"/>
                <a:cs typeface="+mn-cs"/>
              </a:rPr>
              <a:t>©</a:t>
            </a:r>
            <a:r>
              <a:rPr lang="en-US" sz="900" spc="100" dirty="0" smtClean="0">
                <a:solidFill>
                  <a:schemeClr val="bg1"/>
                </a:solidFill>
                <a:latin typeface="Franklin Gothic Medium" panose="020B0603020102020204" pitchFamily="34" charset="0"/>
                <a:cs typeface="Arial" pitchFamily="34" charset="0"/>
              </a:rPr>
              <a:t>2016 ECRI INSTITUTE</a:t>
            </a:r>
            <a:endParaRPr lang="en-US" sz="900" spc="100" dirty="0">
              <a:solidFill>
                <a:schemeClr val="bg1"/>
              </a:solidFill>
              <a:latin typeface="Franklin Gothic Medium" panose="020B0603020102020204" pitchFamily="34" charset="0"/>
              <a:cs typeface="Arial" pitchFamily="34" charset="0"/>
            </a:endParaRPr>
          </a:p>
        </p:txBody>
      </p:sp>
      <p:sp>
        <p:nvSpPr>
          <p:cNvPr id="13" name="TextBox 12"/>
          <p:cNvSpPr txBox="1"/>
          <p:nvPr userDrawn="1"/>
        </p:nvSpPr>
        <p:spPr>
          <a:xfrm>
            <a:off x="0" y="685800"/>
            <a:ext cx="1828800" cy="301752"/>
          </a:xfrm>
          <a:prstGeom prst="rect">
            <a:avLst/>
          </a:prstGeom>
          <a:solidFill>
            <a:srgbClr val="C00000"/>
          </a:solidFill>
        </p:spPr>
        <p:txBody>
          <a:bodyPr wrap="square" rtlCol="0" anchor="ctr" anchorCtr="0">
            <a:noAutofit/>
          </a:bodyPr>
          <a:lstStyle/>
          <a:p>
            <a:endParaRPr lang="en-US" sz="950" dirty="0">
              <a:solidFill>
                <a:schemeClr val="bg1"/>
              </a:solidFill>
              <a:latin typeface="Franklin Gothic Demi" panose="020B0703020102020204" pitchFamily="34" charset="0"/>
            </a:endParaRPr>
          </a:p>
        </p:txBody>
      </p:sp>
      <p:sp>
        <p:nvSpPr>
          <p:cNvPr id="14" name="Title 1"/>
          <p:cNvSpPr>
            <a:spLocks noGrp="1"/>
          </p:cNvSpPr>
          <p:nvPr>
            <p:ph type="ctrTitle" hasCustomPrompt="1"/>
          </p:nvPr>
        </p:nvSpPr>
        <p:spPr>
          <a:xfrm>
            <a:off x="914400" y="1828802"/>
            <a:ext cx="7518400" cy="685799"/>
          </a:xfrm>
          <a:prstGeom prst="rect">
            <a:avLst/>
          </a:prstGeom>
        </p:spPr>
        <p:txBody>
          <a:bodyPr anchor="t" anchorCtr="0"/>
          <a:lstStyle>
            <a:lvl1pPr>
              <a:defRPr sz="3200"/>
            </a:lvl1pPr>
          </a:lstStyle>
          <a:p>
            <a:r>
              <a:rPr lang="en-US" dirty="0" smtClean="0"/>
              <a:t>Presentation title</a:t>
            </a:r>
            <a:endParaRPr lang="en-US" dirty="0"/>
          </a:p>
        </p:txBody>
      </p:sp>
      <p:sp>
        <p:nvSpPr>
          <p:cNvPr id="16" name="Subtitle 2"/>
          <p:cNvSpPr>
            <a:spLocks noGrp="1"/>
          </p:cNvSpPr>
          <p:nvPr>
            <p:ph type="subTitle" idx="1" hasCustomPrompt="1"/>
          </p:nvPr>
        </p:nvSpPr>
        <p:spPr>
          <a:xfrm>
            <a:off x="914400" y="2514600"/>
            <a:ext cx="7518400" cy="381000"/>
          </a:xfrm>
          <a:prstGeom prst="rect">
            <a:avLst/>
          </a:prstGeom>
        </p:spPr>
        <p:txBody>
          <a:bodyPr>
            <a:normAutofit/>
          </a:bodyPr>
          <a:lstStyle>
            <a:lvl1pPr marL="0" indent="0" algn="l">
              <a:spcBef>
                <a:spcPts val="0"/>
              </a:spcBef>
              <a:buNone/>
              <a:defRPr sz="1600">
                <a:solidFill>
                  <a:schemeClr val="tx1"/>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a:t>
            </a:r>
          </a:p>
        </p:txBody>
      </p:sp>
      <p:sp>
        <p:nvSpPr>
          <p:cNvPr id="17" name="Content Placeholder 4"/>
          <p:cNvSpPr>
            <a:spLocks noGrp="1"/>
          </p:cNvSpPr>
          <p:nvPr>
            <p:ph sz="quarter" idx="10" hasCustomPrompt="1"/>
          </p:nvPr>
        </p:nvSpPr>
        <p:spPr>
          <a:xfrm>
            <a:off x="101600" y="725424"/>
            <a:ext cx="1625600" cy="265176"/>
          </a:xfrm>
          <a:prstGeom prst="rect">
            <a:avLst/>
          </a:prstGeom>
        </p:spPr>
        <p:txBody>
          <a:bodyPr/>
          <a:lstStyle>
            <a:lvl1pPr marL="0" indent="0">
              <a:buFontTx/>
              <a:buNone/>
              <a:defRPr sz="950">
                <a:solidFill>
                  <a:schemeClr val="bg1"/>
                </a:solidFill>
                <a:latin typeface="Franklin Gothic Medium" panose="020B0603020102020204" pitchFamily="34" charset="0"/>
              </a:defRPr>
            </a:lvl1pPr>
          </a:lstStyle>
          <a:p>
            <a:pPr lvl="0"/>
            <a:r>
              <a:rPr lang="en-US" dirty="0" smtClean="0"/>
              <a:t>JANUARY 14, 2015</a:t>
            </a:r>
            <a:endParaRPr lang="en-US"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4400" y="6097364"/>
            <a:ext cx="2438400" cy="454472"/>
          </a:xfrm>
          <a:prstGeom prst="rect">
            <a:avLst/>
          </a:prstGeom>
        </p:spPr>
      </p:pic>
    </p:spTree>
    <p:extLst>
      <p:ext uri="{BB962C8B-B14F-4D97-AF65-F5344CB8AC3E}">
        <p14:creationId xmlns:p14="http://schemas.microsoft.com/office/powerpoint/2010/main" val="135760562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13" name="Rectangle 12"/>
          <p:cNvSpPr/>
          <p:nvPr userDrawn="1"/>
        </p:nvSpPr>
        <p:spPr>
          <a:xfrm>
            <a:off x="0" y="5486400"/>
            <a:ext cx="12192000" cy="13716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extBox 11"/>
          <p:cNvSpPr txBox="1"/>
          <p:nvPr userDrawn="1"/>
        </p:nvSpPr>
        <p:spPr>
          <a:xfrm>
            <a:off x="8631936" y="6400800"/>
            <a:ext cx="2946400" cy="230832"/>
          </a:xfrm>
          <a:prstGeom prst="rect">
            <a:avLst/>
          </a:prstGeom>
          <a:noFill/>
        </p:spPr>
        <p:txBody>
          <a:bodyPr wrap="square" rtlCol="0">
            <a:spAutoFit/>
          </a:bodyPr>
          <a:lstStyle/>
          <a:p>
            <a:pPr algn="r"/>
            <a:r>
              <a:rPr lang="en-US" sz="900" kern="1200" dirty="0" smtClean="0">
                <a:solidFill>
                  <a:schemeClr val="bg1"/>
                </a:solidFill>
                <a:effectLst/>
                <a:latin typeface="Franklin Gothic Demi" panose="020B0703020102020204" pitchFamily="34" charset="0"/>
                <a:ea typeface="+mn-ea"/>
                <a:cs typeface="+mn-cs"/>
              </a:rPr>
              <a:t>©</a:t>
            </a:r>
            <a:r>
              <a:rPr lang="en-US" sz="900" spc="100" dirty="0" smtClean="0">
                <a:solidFill>
                  <a:schemeClr val="bg1"/>
                </a:solidFill>
                <a:latin typeface="Franklin Gothic Medium" panose="020B0603020102020204" pitchFamily="34" charset="0"/>
                <a:cs typeface="Arial" pitchFamily="34" charset="0"/>
              </a:rPr>
              <a:t>2016 ECRI INSTITUTE</a:t>
            </a:r>
            <a:endParaRPr lang="en-US" sz="900" spc="100" dirty="0">
              <a:solidFill>
                <a:schemeClr val="bg1"/>
              </a:solidFill>
              <a:latin typeface="Franklin Gothic Medium" panose="020B0603020102020204" pitchFamily="34" charset="0"/>
              <a:cs typeface="Arial" pitchFamily="34" charset="0"/>
            </a:endParaRPr>
          </a:p>
        </p:txBody>
      </p:sp>
      <p:sp>
        <p:nvSpPr>
          <p:cNvPr id="8" name="TextBox 7"/>
          <p:cNvSpPr txBox="1"/>
          <p:nvPr userDrawn="1"/>
        </p:nvSpPr>
        <p:spPr>
          <a:xfrm>
            <a:off x="0" y="685800"/>
            <a:ext cx="1828800" cy="301752"/>
          </a:xfrm>
          <a:prstGeom prst="rect">
            <a:avLst/>
          </a:prstGeom>
          <a:solidFill>
            <a:srgbClr val="C00000"/>
          </a:solidFill>
        </p:spPr>
        <p:txBody>
          <a:bodyPr wrap="square" rtlCol="0" anchor="ctr" anchorCtr="0">
            <a:noAutofit/>
          </a:bodyPr>
          <a:lstStyle/>
          <a:p>
            <a:endParaRPr lang="en-US" sz="950" dirty="0">
              <a:solidFill>
                <a:schemeClr val="bg1"/>
              </a:solidFill>
              <a:latin typeface="Franklin Gothic Demi" panose="020B0703020102020204" pitchFamily="34" charset="0"/>
            </a:endParaRPr>
          </a:p>
        </p:txBody>
      </p:sp>
      <p:sp>
        <p:nvSpPr>
          <p:cNvPr id="10" name="Title 1"/>
          <p:cNvSpPr>
            <a:spLocks noGrp="1"/>
          </p:cNvSpPr>
          <p:nvPr>
            <p:ph type="ctrTitle" hasCustomPrompt="1"/>
          </p:nvPr>
        </p:nvSpPr>
        <p:spPr>
          <a:xfrm>
            <a:off x="914400" y="1828802"/>
            <a:ext cx="7518400" cy="685799"/>
          </a:xfrm>
          <a:prstGeom prst="rect">
            <a:avLst/>
          </a:prstGeom>
        </p:spPr>
        <p:txBody>
          <a:bodyPr anchor="t" anchorCtr="0"/>
          <a:lstStyle>
            <a:lvl1pPr>
              <a:defRPr sz="3200"/>
            </a:lvl1pPr>
          </a:lstStyle>
          <a:p>
            <a:r>
              <a:rPr lang="en-US" dirty="0" smtClean="0"/>
              <a:t>Presentation title</a:t>
            </a:r>
            <a:endParaRPr lang="en-US" dirty="0"/>
          </a:p>
        </p:txBody>
      </p:sp>
      <p:sp>
        <p:nvSpPr>
          <p:cNvPr id="11" name="Subtitle 2"/>
          <p:cNvSpPr>
            <a:spLocks noGrp="1"/>
          </p:cNvSpPr>
          <p:nvPr>
            <p:ph type="subTitle" idx="1" hasCustomPrompt="1"/>
          </p:nvPr>
        </p:nvSpPr>
        <p:spPr>
          <a:xfrm>
            <a:off x="914400" y="2514600"/>
            <a:ext cx="7518400" cy="381000"/>
          </a:xfrm>
          <a:prstGeom prst="rect">
            <a:avLst/>
          </a:prstGeom>
        </p:spPr>
        <p:txBody>
          <a:bodyPr>
            <a:normAutofit/>
          </a:bodyPr>
          <a:lstStyle>
            <a:lvl1pPr marL="0" indent="0" algn="l">
              <a:spcBef>
                <a:spcPts val="0"/>
              </a:spcBef>
              <a:buNone/>
              <a:defRPr sz="1600">
                <a:solidFill>
                  <a:schemeClr val="tx1"/>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 name and title</a:t>
            </a:r>
          </a:p>
        </p:txBody>
      </p:sp>
      <p:sp>
        <p:nvSpPr>
          <p:cNvPr id="14" name="Content Placeholder 4"/>
          <p:cNvSpPr>
            <a:spLocks noGrp="1"/>
          </p:cNvSpPr>
          <p:nvPr>
            <p:ph sz="quarter" idx="10" hasCustomPrompt="1"/>
          </p:nvPr>
        </p:nvSpPr>
        <p:spPr>
          <a:xfrm>
            <a:off x="101600" y="725424"/>
            <a:ext cx="1625600" cy="265176"/>
          </a:xfrm>
          <a:prstGeom prst="rect">
            <a:avLst/>
          </a:prstGeom>
        </p:spPr>
        <p:txBody>
          <a:bodyPr/>
          <a:lstStyle>
            <a:lvl1pPr marL="0" indent="0">
              <a:buFontTx/>
              <a:buNone/>
              <a:defRPr sz="950">
                <a:solidFill>
                  <a:schemeClr val="bg1"/>
                </a:solidFill>
                <a:latin typeface="Franklin Gothic Medium" panose="020B0603020102020204" pitchFamily="34" charset="0"/>
              </a:defRPr>
            </a:lvl1pPr>
          </a:lstStyle>
          <a:p>
            <a:pPr lvl="0"/>
            <a:r>
              <a:rPr lang="en-US" dirty="0" smtClean="0"/>
              <a:t>JANUARY 14, 2015</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6097364"/>
            <a:ext cx="2438400" cy="454472"/>
          </a:xfrm>
          <a:prstGeom prst="rect">
            <a:avLst/>
          </a:prstGeom>
        </p:spPr>
      </p:pic>
    </p:spTree>
    <p:extLst>
      <p:ext uri="{BB962C8B-B14F-4D97-AF65-F5344CB8AC3E}">
        <p14:creationId xmlns:p14="http://schemas.microsoft.com/office/powerpoint/2010/main" val="124738657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p:cNvSpPr/>
          <p:nvPr userDrawn="1"/>
        </p:nvSpPr>
        <p:spPr>
          <a:xfrm>
            <a:off x="0" y="5486400"/>
            <a:ext cx="12192000" cy="13716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hasCustomPrompt="1"/>
          </p:nvPr>
        </p:nvSpPr>
        <p:spPr>
          <a:xfrm>
            <a:off x="914400" y="1828801"/>
            <a:ext cx="8839200" cy="914400"/>
          </a:xfrm>
          <a:prstGeom prst="rect">
            <a:avLst/>
          </a:prstGeom>
        </p:spPr>
        <p:txBody>
          <a:bodyPr anchor="t" anchorCtr="0"/>
          <a:lstStyle>
            <a:lvl1pPr>
              <a:defRPr sz="3000"/>
            </a:lvl1pPr>
          </a:lstStyle>
          <a:p>
            <a:r>
              <a:rPr lang="en-US" dirty="0" smtClean="0"/>
              <a:t>Click to edit section title</a:t>
            </a:r>
            <a:endParaRPr lang="en-US" dirty="0"/>
          </a:p>
        </p:txBody>
      </p:sp>
      <p:sp>
        <p:nvSpPr>
          <p:cNvPr id="3" name="Subtitle 2"/>
          <p:cNvSpPr>
            <a:spLocks noGrp="1"/>
          </p:cNvSpPr>
          <p:nvPr>
            <p:ph type="subTitle" idx="1" hasCustomPrompt="1"/>
          </p:nvPr>
        </p:nvSpPr>
        <p:spPr>
          <a:xfrm>
            <a:off x="1219200" y="2743200"/>
            <a:ext cx="8534400" cy="1752600"/>
          </a:xfrm>
          <a:prstGeom prst="rect">
            <a:avLst/>
          </a:prstGeo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section summary</a:t>
            </a:r>
            <a:endParaRPr lang="en-US" dirty="0"/>
          </a:p>
        </p:txBody>
      </p:sp>
      <p:sp>
        <p:nvSpPr>
          <p:cNvPr id="5" name="TextBox 4"/>
          <p:cNvSpPr txBox="1"/>
          <p:nvPr userDrawn="1"/>
        </p:nvSpPr>
        <p:spPr>
          <a:xfrm>
            <a:off x="8631936" y="6400800"/>
            <a:ext cx="2946400" cy="230832"/>
          </a:xfrm>
          <a:prstGeom prst="rect">
            <a:avLst/>
          </a:prstGeom>
          <a:noFill/>
        </p:spPr>
        <p:txBody>
          <a:bodyPr wrap="square" rtlCol="0">
            <a:spAutoFit/>
          </a:bodyPr>
          <a:lstStyle/>
          <a:p>
            <a:pPr algn="r"/>
            <a:r>
              <a:rPr lang="en-US" sz="900" kern="1200" dirty="0" smtClean="0">
                <a:solidFill>
                  <a:schemeClr val="bg1"/>
                </a:solidFill>
                <a:effectLst/>
                <a:latin typeface="Franklin Gothic Demi" panose="020B0703020102020204" pitchFamily="34" charset="0"/>
                <a:ea typeface="+mn-ea"/>
                <a:cs typeface="+mn-cs"/>
              </a:rPr>
              <a:t>©</a:t>
            </a:r>
            <a:r>
              <a:rPr lang="en-US" sz="900" spc="100" dirty="0" smtClean="0">
                <a:solidFill>
                  <a:schemeClr val="bg1"/>
                </a:solidFill>
                <a:latin typeface="Franklin Gothic Medium" panose="020B0603020102020204" pitchFamily="34" charset="0"/>
                <a:cs typeface="Arial" pitchFamily="34" charset="0"/>
              </a:rPr>
              <a:t>2016 ECRI INSTITUTE</a:t>
            </a:r>
            <a:endParaRPr lang="en-US" sz="900" spc="100" dirty="0">
              <a:solidFill>
                <a:schemeClr val="bg1"/>
              </a:solidFill>
              <a:latin typeface="Franklin Gothic Medium" panose="020B0603020102020204" pitchFamily="34" charset="0"/>
              <a:cs typeface="Arial"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6097364"/>
            <a:ext cx="2438400" cy="454472"/>
          </a:xfrm>
          <a:prstGeom prst="rect">
            <a:avLst/>
          </a:prstGeom>
        </p:spPr>
      </p:pic>
    </p:spTree>
    <p:extLst>
      <p:ext uri="{BB962C8B-B14F-4D97-AF65-F5344CB8AC3E}">
        <p14:creationId xmlns:p14="http://schemas.microsoft.com/office/powerpoint/2010/main" val="97885252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457200"/>
            <a:ext cx="10566400" cy="1143000"/>
          </a:xfrm>
          <a:prstGeom prst="rect">
            <a:avLst/>
          </a:prstGeom>
        </p:spPr>
        <p:txBody>
          <a:bodyPr/>
          <a:lstStyle>
            <a:lvl1pPr>
              <a:defRPr sz="3000"/>
            </a:lvl1pPr>
          </a:lstStyle>
          <a:p>
            <a:r>
              <a:rPr lang="en-US" dirty="0" smtClean="0"/>
              <a:t>Click to edit heading</a:t>
            </a:r>
            <a:endParaRPr lang="en-US" dirty="0"/>
          </a:p>
        </p:txBody>
      </p:sp>
      <p:sp>
        <p:nvSpPr>
          <p:cNvPr id="3" name="Subtitle 2"/>
          <p:cNvSpPr>
            <a:spLocks noGrp="1"/>
          </p:cNvSpPr>
          <p:nvPr>
            <p:ph type="subTitle" idx="1" hasCustomPrompt="1"/>
          </p:nvPr>
        </p:nvSpPr>
        <p:spPr>
          <a:xfrm>
            <a:off x="914400" y="1600200"/>
            <a:ext cx="10566400" cy="1752600"/>
          </a:xfrm>
          <a:prstGeom prst="rect">
            <a:avLst/>
          </a:prstGeom>
        </p:spPr>
        <p:txBody>
          <a:bodyPr>
            <a:normAutofit/>
          </a:bodyPr>
          <a:lstStyle>
            <a:lvl1pPr marL="0" indent="0" algn="l">
              <a:buNone/>
              <a:defRPr sz="18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text</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457200"/>
            <a:ext cx="10566400" cy="1143000"/>
          </a:xfrm>
          <a:prstGeom prst="rect">
            <a:avLst/>
          </a:prstGeom>
        </p:spPr>
        <p:txBody>
          <a:bodyPr/>
          <a:lstStyle>
            <a:lvl1pPr>
              <a:defRPr sz="3000"/>
            </a:lvl1pPr>
          </a:lstStyle>
          <a:p>
            <a:r>
              <a:rPr lang="en-US" dirty="0" smtClean="0"/>
              <a:t>Click to edit heading</a:t>
            </a:r>
            <a:endParaRPr lang="en-US" dirty="0"/>
          </a:p>
        </p:txBody>
      </p:sp>
      <p:sp>
        <p:nvSpPr>
          <p:cNvPr id="3" name="Content Placeholder 2"/>
          <p:cNvSpPr>
            <a:spLocks noGrp="1"/>
          </p:cNvSpPr>
          <p:nvPr>
            <p:ph idx="1" hasCustomPrompt="1"/>
          </p:nvPr>
        </p:nvSpPr>
        <p:spPr>
          <a:xfrm>
            <a:off x="914400" y="1600201"/>
            <a:ext cx="10566400" cy="4525963"/>
          </a:xfrm>
          <a:prstGeom prst="rect">
            <a:avLst/>
          </a:prstGeom>
        </p:spPr>
        <p:txBody>
          <a:bodyPr/>
          <a:lstStyle>
            <a:lvl1pPr marL="342900" indent="-342900">
              <a:buClr>
                <a:srgbClr val="C00000"/>
              </a:buClr>
              <a:buSzPct val="80000"/>
              <a:buFont typeface="Wingdings 3" panose="05040102010807070707" pitchFamily="18" charset="2"/>
              <a:buChar char="u"/>
              <a:defRPr sz="2400"/>
            </a:lvl1pPr>
            <a:lvl2pPr marL="742950" indent="-285750">
              <a:buClr>
                <a:schemeClr val="accent5">
                  <a:lumMod val="50000"/>
                </a:schemeClr>
              </a:buClr>
              <a:buSzPct val="85000"/>
              <a:buFont typeface="Franklin Gothic Book" panose="020B0503020102020204" pitchFamily="34" charset="0"/>
              <a:buChar char="■"/>
              <a:defRPr sz="2000"/>
            </a:lvl2pPr>
            <a:lvl3pPr marL="1143000" indent="-228600">
              <a:buClr>
                <a:srgbClr val="C00000"/>
              </a:buClr>
              <a:buSzPct val="75000"/>
              <a:buFont typeface="Wingdings 3" panose="05040102010807070707" pitchFamily="18" charset="2"/>
              <a:buChar char="w"/>
              <a:defRPr lang="en-US" sz="1600" dirty="0" smtClean="0"/>
            </a:lvl3pPr>
            <a:lvl4pPr marL="1600200" indent="-228600">
              <a:buClr>
                <a:srgbClr val="6A737B"/>
              </a:buClr>
              <a:buSzPct val="110000"/>
              <a:buFont typeface="Franklin Gothic Book" panose="020B0503020102020204" pitchFamily="34" charset="0"/>
              <a:buChar char="□"/>
              <a:defRPr sz="1300"/>
            </a:lvl4pPr>
            <a:lvl5pPr marL="2057400" indent="-228600">
              <a:buFont typeface="Franklin Gothic Book" panose="020B0503020102020204" pitchFamily="34" charset="0"/>
              <a:buChar char="─"/>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457200"/>
            <a:ext cx="10566400" cy="1143000"/>
          </a:xfrm>
          <a:prstGeom prst="rect">
            <a:avLst/>
          </a:prstGeom>
        </p:spPr>
        <p:txBody>
          <a:bodyPr/>
          <a:lstStyle>
            <a:lvl1pPr>
              <a:defRPr sz="3000"/>
            </a:lvl1pPr>
          </a:lstStyle>
          <a:p>
            <a:r>
              <a:rPr lang="en-US" dirty="0" smtClean="0"/>
              <a:t>Click to edit heading</a:t>
            </a:r>
            <a:endParaRPr lang="en-US" dirty="0"/>
          </a:p>
        </p:txBody>
      </p:sp>
      <p:sp>
        <p:nvSpPr>
          <p:cNvPr id="8" name="Content Placeholder 2"/>
          <p:cNvSpPr>
            <a:spLocks noGrp="1"/>
          </p:cNvSpPr>
          <p:nvPr>
            <p:ph idx="1" hasCustomPrompt="1"/>
          </p:nvPr>
        </p:nvSpPr>
        <p:spPr>
          <a:xfrm>
            <a:off x="914400" y="1600201"/>
            <a:ext cx="5181600" cy="4343400"/>
          </a:xfrm>
          <a:prstGeom prst="rect">
            <a:avLst/>
          </a:prstGeom>
        </p:spPr>
        <p:txBody>
          <a:bodyPr/>
          <a:lstStyle>
            <a:lvl1pPr marL="342900" indent="-342900">
              <a:buClr>
                <a:srgbClr val="C00000"/>
              </a:buClr>
              <a:buSzPct val="80000"/>
              <a:buFont typeface="Wingdings 3" panose="05040102010807070707" pitchFamily="18" charset="2"/>
              <a:buChar char="u"/>
              <a:defRPr sz="2400"/>
            </a:lvl1pPr>
            <a:lvl2pPr marL="742950" indent="-285750">
              <a:buClr>
                <a:schemeClr val="accent5">
                  <a:lumMod val="50000"/>
                </a:schemeClr>
              </a:buClr>
              <a:buSzPct val="125000"/>
              <a:buFont typeface="Wingdings" panose="05000000000000000000" pitchFamily="2" charset="2"/>
              <a:buChar char="§"/>
              <a:defRPr sz="2000"/>
            </a:lvl2pPr>
            <a:lvl3pPr marL="1143000" indent="-228600">
              <a:buClr>
                <a:srgbClr val="C00000"/>
              </a:buClr>
              <a:buSzPct val="75000"/>
              <a:buFont typeface="Wingdings 3" panose="05040102010807070707" pitchFamily="18" charset="2"/>
              <a:buChar char="w"/>
              <a:defRPr sz="1600"/>
            </a:lvl3pPr>
            <a:lvl4pPr marL="1600200" indent="-228600">
              <a:buClr>
                <a:srgbClr val="6A737B"/>
              </a:buClr>
              <a:buSzPct val="110000"/>
              <a:buFont typeface="Franklin Gothic Book" panose="020B0503020102020204" pitchFamily="34" charset="0"/>
              <a:buChar char="□"/>
              <a:defRPr sz="1300"/>
            </a:lvl4pPr>
            <a:lvl5pPr marL="2057400" indent="-228600">
              <a:buFont typeface="Franklin Gothic Book" panose="020B0503020102020204" pitchFamily="34" charset="0"/>
              <a:buChar char="─"/>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0" hasCustomPrompt="1"/>
          </p:nvPr>
        </p:nvSpPr>
        <p:spPr>
          <a:xfrm>
            <a:off x="6299200" y="1600201"/>
            <a:ext cx="5181600" cy="4343400"/>
          </a:xfrm>
          <a:prstGeom prst="rect">
            <a:avLst/>
          </a:prstGeom>
        </p:spPr>
        <p:txBody>
          <a:bodyPr/>
          <a:lstStyle>
            <a:lvl1pPr marL="342900" indent="-342900">
              <a:buClr>
                <a:srgbClr val="C00000"/>
              </a:buClr>
              <a:buSzPct val="80000"/>
              <a:buFont typeface="Wingdings 3" panose="05040102010807070707" pitchFamily="18" charset="2"/>
              <a:buChar char=""/>
              <a:defRPr sz="2400"/>
            </a:lvl1pPr>
            <a:lvl2pPr marL="742950" indent="-285750">
              <a:buClr>
                <a:schemeClr val="accent5">
                  <a:lumMod val="50000"/>
                </a:schemeClr>
              </a:buClr>
              <a:buSzPct val="80000"/>
              <a:buFont typeface="Franklin Gothic Book" panose="020B0503020102020204" pitchFamily="34" charset="0"/>
              <a:buChar char="■"/>
              <a:defRPr sz="2000"/>
            </a:lvl2pPr>
            <a:lvl3pPr marL="1143000" indent="-228600">
              <a:buClr>
                <a:srgbClr val="C00000"/>
              </a:buClr>
              <a:buSzPct val="80000"/>
              <a:buFont typeface="Wingdings 3" panose="05040102010807070707" pitchFamily="18" charset="2"/>
              <a:buChar char="w"/>
              <a:defRPr sz="1600"/>
            </a:lvl3pPr>
            <a:lvl4pPr marL="1603375" indent="-231775">
              <a:buClr>
                <a:srgbClr val="6A737B"/>
              </a:buClr>
              <a:buSzPct val="115000"/>
              <a:buFont typeface="Franklin Gothic Book" panose="020B0503020102020204" pitchFamily="34" charset="0"/>
              <a:buChar char="□"/>
              <a:defRPr sz="1300"/>
            </a:lvl4pPr>
            <a:lvl5pPr marL="2057400" indent="-228600">
              <a:buFont typeface="Franklin Gothic Book" panose="020B0503020102020204" pitchFamily="34" charset="0"/>
              <a:buChar char="─"/>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userDrawn="1"/>
        </p:nvSpPr>
        <p:spPr>
          <a:xfrm>
            <a:off x="8534400" y="6400800"/>
            <a:ext cx="2946400" cy="230832"/>
          </a:xfrm>
          <a:prstGeom prst="rect">
            <a:avLst/>
          </a:prstGeom>
          <a:noFill/>
        </p:spPr>
        <p:txBody>
          <a:bodyPr wrap="square" rtlCol="0">
            <a:spAutoFit/>
          </a:bodyPr>
          <a:lstStyle/>
          <a:p>
            <a:pPr algn="r"/>
            <a:r>
              <a:rPr lang="en-US" sz="900" kern="1200" dirty="0" smtClean="0">
                <a:solidFill>
                  <a:srgbClr val="6A737B"/>
                </a:solidFill>
                <a:effectLst/>
                <a:latin typeface="Franklin Gothic Demi" panose="020B0703020102020204" pitchFamily="34" charset="0"/>
                <a:ea typeface="+mn-ea"/>
                <a:cs typeface="+mn-cs"/>
              </a:rPr>
              <a:t>©</a:t>
            </a:r>
            <a:r>
              <a:rPr lang="en-US" sz="900" spc="100" dirty="0" smtClean="0">
                <a:solidFill>
                  <a:srgbClr val="6A737B"/>
                </a:solidFill>
                <a:latin typeface="Franklin Gothic Medium" panose="020B0603020102020204" pitchFamily="34" charset="0"/>
                <a:cs typeface="Arial" pitchFamily="34" charset="0"/>
              </a:rPr>
              <a:t>2016 ECRI INSTITUTE</a:t>
            </a:r>
            <a:endParaRPr lang="en-US" sz="900" spc="100" dirty="0">
              <a:solidFill>
                <a:srgbClr val="6A737B"/>
              </a:solidFill>
              <a:latin typeface="Franklin Gothic Medium" panose="020B0603020102020204" pitchFamily="34" charset="0"/>
              <a:cs typeface="Arial" pitchFamily="34" charset="0"/>
            </a:endParaRPr>
          </a:p>
        </p:txBody>
      </p:sp>
      <p:pic>
        <p:nvPicPr>
          <p:cNvPr id="5" name="Picture 4"/>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914400" y="6096000"/>
            <a:ext cx="2438400" cy="457200"/>
          </a:xfrm>
          <a:prstGeom prst="rect">
            <a:avLst/>
          </a:prstGeom>
        </p:spPr>
      </p:pic>
    </p:spTree>
  </p:cSld>
  <p:clrMap bg1="lt1" tx1="dk1" bg2="lt2" tx2="dk2" accent1="accent1" accent2="accent2" accent3="accent3" accent4="accent4" accent5="accent5" accent6="accent6" hlink="hlink" folHlink="folHlink"/>
  <p:sldLayoutIdLst>
    <p:sldLayoutId id="2147483669" r:id="rId1"/>
    <p:sldLayoutId id="2147483674" r:id="rId2"/>
    <p:sldLayoutId id="2147483682" r:id="rId3"/>
    <p:sldLayoutId id="2147483671" r:id="rId4"/>
    <p:sldLayoutId id="2147483690" r:id="rId5"/>
    <p:sldLayoutId id="2147483662" r:id="rId6"/>
    <p:sldLayoutId id="2147483654" r:id="rId7"/>
    <p:sldLayoutId id="2147483650" r:id="rId8"/>
    <p:sldLayoutId id="2147483652" r:id="rId9"/>
    <p:sldLayoutId id="2147483691" r:id="rId10"/>
    <p:sldLayoutId id="2147483692" r:id="rId11"/>
    <p:sldLayoutId id="2147483693" r:id="rId12"/>
    <p:sldLayoutId id="2147483694" r:id="rId13"/>
    <p:sldLayoutId id="2147483667" r:id="rId14"/>
    <p:sldLayoutId id="2147483689" r:id="rId15"/>
    <p:sldLayoutId id="2147483695" r:id="rId16"/>
    <p:sldLayoutId id="2147483713" r:id="rId17"/>
    <p:sldLayoutId id="2147483698" r:id="rId18"/>
    <p:sldLayoutId id="2147483699" r:id="rId19"/>
    <p:sldLayoutId id="2147483700" r:id="rId20"/>
    <p:sldLayoutId id="2147483701" r:id="rId21"/>
    <p:sldLayoutId id="2147483702" r:id="rId22"/>
    <p:sldLayoutId id="2147483704" r:id="rId23"/>
    <p:sldLayoutId id="2147483706" r:id="rId24"/>
    <p:sldLayoutId id="2147483707" r:id="rId25"/>
    <p:sldLayoutId id="2147483708" r:id="rId26"/>
    <p:sldLayoutId id="2147483709" r:id="rId27"/>
    <p:sldLayoutId id="2147483710" r:id="rId28"/>
    <p:sldLayoutId id="2147483711" r:id="rId29"/>
    <p:sldLayoutId id="2147483712" r:id="rId30"/>
  </p:sldLayoutIdLst>
  <p:timing>
    <p:tnLst>
      <p:par>
        <p:cTn id="1" dur="indefinite" restart="never" nodeType="tmRoot"/>
      </p:par>
    </p:tnLst>
  </p:timing>
  <p:hf hdr="0" dt="0"/>
  <p:txStyles>
    <p:titleStyle>
      <a:lvl1pPr algn="l" defTabSz="914400" rtl="0" eaLnBrk="1" latinLnBrk="0" hangingPunct="1">
        <a:spcBef>
          <a:spcPct val="0"/>
        </a:spcBef>
        <a:buNone/>
        <a:defRPr sz="3200" kern="1200">
          <a:solidFill>
            <a:schemeClr val="tx1"/>
          </a:solidFill>
          <a:latin typeface="Franklin Gothic Demi" panose="020B070302010202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itchFamily="34" charset="0"/>
        <a:buChar char="»"/>
        <a:defRPr sz="1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9.xml"/><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31.pn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37.em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4192" y="2286000"/>
            <a:ext cx="6629400" cy="2743200"/>
          </a:xfrm>
        </p:spPr>
        <p:txBody>
          <a:bodyPr/>
          <a:lstStyle/>
          <a:p>
            <a:r>
              <a:rPr lang="en-US" dirty="0" smtClean="0"/>
              <a:t>Top 10 C-Suite </a:t>
            </a:r>
            <a:r>
              <a:rPr lang="en-US" dirty="0"/>
              <a:t>Hospital Watch List - </a:t>
            </a:r>
            <a:r>
              <a:rPr lang="en-US" sz="2000" dirty="0"/>
              <a:t>Are These Technologies and Trends on your Radar?</a:t>
            </a:r>
            <a:r>
              <a:rPr lang="en-US" sz="2000" dirty="0" smtClean="0"/>
              <a:t/>
            </a:r>
            <a:br>
              <a:rPr lang="en-US" sz="2000" dirty="0" smtClean="0"/>
            </a:br>
            <a:r>
              <a:rPr lang="en-US" sz="2000" dirty="0" smtClean="0"/>
              <a:t/>
            </a:r>
            <a:br>
              <a:rPr lang="en-US" sz="2000" dirty="0" smtClean="0"/>
            </a:br>
            <a:r>
              <a:rPr lang="en-US" sz="2400" i="1" dirty="0" smtClean="0"/>
              <a:t>SEPAC</a:t>
            </a:r>
            <a:br>
              <a:rPr lang="en-US" sz="2400" i="1" dirty="0" smtClean="0"/>
            </a:br>
            <a:r>
              <a:rPr lang="en-US" sz="2400" i="1" dirty="0" smtClean="0"/>
              <a:t>Philadelphia, PA</a:t>
            </a:r>
            <a:endParaRPr lang="en-US" sz="2400" i="1" dirty="0"/>
          </a:p>
        </p:txBody>
      </p:sp>
      <p:sp>
        <p:nvSpPr>
          <p:cNvPr id="3" name="Subtitle 2"/>
          <p:cNvSpPr>
            <a:spLocks noGrp="1"/>
          </p:cNvSpPr>
          <p:nvPr>
            <p:ph type="subTitle" idx="1"/>
          </p:nvPr>
        </p:nvSpPr>
        <p:spPr>
          <a:xfrm>
            <a:off x="774192" y="5105400"/>
            <a:ext cx="7518400" cy="838198"/>
          </a:xfrm>
        </p:spPr>
        <p:txBody>
          <a:bodyPr>
            <a:normAutofit/>
          </a:bodyPr>
          <a:lstStyle/>
          <a:p>
            <a:r>
              <a:rPr lang="en-US" dirty="0" smtClean="0"/>
              <a:t>Thomas E. Skorup, MBA, FACHE</a:t>
            </a:r>
          </a:p>
          <a:p>
            <a:r>
              <a:rPr lang="en-US" dirty="0" smtClean="0"/>
              <a:t>Vice President, Applied Solutions</a:t>
            </a:r>
          </a:p>
          <a:p>
            <a:endParaRPr lang="en-US" dirty="0"/>
          </a:p>
          <a:p>
            <a:endParaRPr lang="en-US" dirty="0"/>
          </a:p>
          <a:p>
            <a:endParaRPr lang="en-US" dirty="0" smtClean="0"/>
          </a:p>
        </p:txBody>
      </p:sp>
      <p:sp>
        <p:nvSpPr>
          <p:cNvPr id="4" name="Content Placeholder 3"/>
          <p:cNvSpPr>
            <a:spLocks noGrp="1"/>
          </p:cNvSpPr>
          <p:nvPr>
            <p:ph sz="quarter" idx="10"/>
          </p:nvPr>
        </p:nvSpPr>
        <p:spPr/>
        <p:txBody>
          <a:bodyPr/>
          <a:lstStyle/>
          <a:p>
            <a:r>
              <a:rPr lang="en-US" sz="1200" dirty="0" smtClean="0"/>
              <a:t>November 15, 2016</a:t>
            </a:r>
            <a:endParaRPr lang="en-US" sz="1200" dirty="0"/>
          </a:p>
        </p:txBody>
      </p:sp>
    </p:spTree>
    <p:extLst>
      <p:ext uri="{BB962C8B-B14F-4D97-AF65-F5344CB8AC3E}">
        <p14:creationId xmlns:p14="http://schemas.microsoft.com/office/powerpoint/2010/main" val="210122964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1603160"/>
            <a:ext cx="4693634" cy="3124200"/>
          </a:xfrm>
          <a:prstGeom prst="roundRect">
            <a:avLst>
              <a:gd name="adj" fmla="val 8594"/>
            </a:avLst>
          </a:prstGeom>
          <a:solidFill>
            <a:srgbClr val="FFFFFF">
              <a:shade val="85000"/>
            </a:srgbClr>
          </a:solidFill>
          <a:ln>
            <a:noFill/>
          </a:ln>
          <a:effectLst>
            <a:outerShdw blurRad="50800" dist="38100" dir="8100000" algn="tr" rotWithShape="0">
              <a:prstClr val="black">
                <a:alpha val="40000"/>
              </a:prstClr>
            </a:outerShdw>
          </a:effectLst>
        </p:spPr>
      </p:pic>
      <p:sp>
        <p:nvSpPr>
          <p:cNvPr id="8" name="Content Placeholder 4"/>
          <p:cNvSpPr>
            <a:spLocks noGrp="1"/>
          </p:cNvSpPr>
          <p:nvPr>
            <p:ph idx="1"/>
          </p:nvPr>
        </p:nvSpPr>
        <p:spPr>
          <a:xfrm>
            <a:off x="1066800" y="1524000"/>
            <a:ext cx="5629275" cy="4076218"/>
          </a:xfrm>
        </p:spPr>
        <p:txBody>
          <a:bodyPr/>
          <a:lstStyle/>
          <a:p>
            <a:pPr marL="0" indent="0">
              <a:buNone/>
            </a:pPr>
            <a:r>
              <a:rPr lang="en-US" b="1" dirty="0">
                <a:solidFill>
                  <a:srgbClr val="1C4A5A"/>
                </a:solidFill>
                <a:latin typeface="Franklin Gothic Demi" panose="020B0703020102020204" pitchFamily="34" charset="0"/>
              </a:rPr>
              <a:t>WHAT IS IT?</a:t>
            </a:r>
          </a:p>
          <a:p>
            <a:r>
              <a:rPr lang="en-US" sz="2000" dirty="0" smtClean="0"/>
              <a:t>Wireless miniature sensing and data collection devices that may be integrated into clothing, worn as accessories, or adhered to the skin</a:t>
            </a:r>
          </a:p>
          <a:p>
            <a:r>
              <a:rPr lang="en-US" sz="2000" dirty="0" smtClean="0"/>
              <a:t>Measure biologic/chemical/physical phenomena to indicate change in patient status</a:t>
            </a:r>
          </a:p>
          <a:p>
            <a:pPr marL="0" indent="0">
              <a:buNone/>
            </a:pPr>
            <a:r>
              <a:rPr lang="en-US" b="1" dirty="0">
                <a:solidFill>
                  <a:srgbClr val="1C4A5A"/>
                </a:solidFill>
                <a:latin typeface="Franklin Gothic Demi" panose="020B0703020102020204" pitchFamily="34" charset="0"/>
              </a:rPr>
              <a:t>THE NEED</a:t>
            </a:r>
          </a:p>
          <a:p>
            <a:r>
              <a:rPr lang="en-US" sz="2000" dirty="0"/>
              <a:t>In addition to fitness tracking, how can wearable sensors be utilized to improve cost-effectiveness and safety of acute and chronic patient care?</a:t>
            </a:r>
          </a:p>
          <a:p>
            <a:pPr marL="0" indent="0">
              <a:buNone/>
            </a:pPr>
            <a:endParaRPr lang="en-US" dirty="0"/>
          </a:p>
        </p:txBody>
      </p:sp>
      <p:sp>
        <p:nvSpPr>
          <p:cNvPr id="9" name="Title 3"/>
          <p:cNvSpPr txBox="1">
            <a:spLocks/>
          </p:cNvSpPr>
          <p:nvPr/>
        </p:nvSpPr>
        <p:spPr>
          <a:xfrm>
            <a:off x="1066800" y="609600"/>
            <a:ext cx="10566400" cy="1143000"/>
          </a:xfrm>
          <a:prstGeom prst="rect">
            <a:avLst/>
          </a:prstGeom>
        </p:spPr>
        <p:txBody>
          <a:bodyPr/>
          <a:lstStyle>
            <a:lvl1pPr algn="l" defTabSz="914400" rtl="0" eaLnBrk="1" latinLnBrk="0" hangingPunct="1">
              <a:spcBef>
                <a:spcPct val="0"/>
              </a:spcBef>
              <a:buNone/>
              <a:defRPr sz="3000" kern="1200">
                <a:solidFill>
                  <a:schemeClr val="tx1"/>
                </a:solidFill>
                <a:latin typeface="Franklin Gothic Demi" panose="020B0703020102020204" pitchFamily="34" charset="0"/>
                <a:ea typeface="+mj-ea"/>
                <a:cs typeface="+mj-cs"/>
              </a:defRPr>
            </a:lvl1pPr>
          </a:lstStyle>
          <a:p>
            <a:r>
              <a:rPr lang="en-US" sz="3600" smtClean="0">
                <a:solidFill>
                  <a:srgbClr val="C00000"/>
                </a:solidFill>
              </a:rPr>
              <a:t>3. Wireless Wearable Sensors</a:t>
            </a:r>
            <a:endParaRPr lang="en-US" sz="3600" dirty="0">
              <a:solidFill>
                <a:srgbClr val="C00000"/>
              </a:solidFill>
            </a:endParaRPr>
          </a:p>
        </p:txBody>
      </p:sp>
    </p:spTree>
    <p:extLst>
      <p:ext uri="{BB962C8B-B14F-4D97-AF65-F5344CB8AC3E}">
        <p14:creationId xmlns:p14="http://schemas.microsoft.com/office/powerpoint/2010/main" val="3408429093"/>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14400" y="1600200"/>
            <a:ext cx="7398327" cy="4000500"/>
          </a:xfrm>
        </p:spPr>
        <p:txBody>
          <a:bodyPr/>
          <a:lstStyle/>
          <a:p>
            <a:pPr marL="0" indent="0">
              <a:buNone/>
            </a:pPr>
            <a:r>
              <a:rPr lang="en-US" b="1" dirty="0" smtClean="0">
                <a:solidFill>
                  <a:srgbClr val="1C4A5A"/>
                </a:solidFill>
                <a:latin typeface="Franklin Gothic Demi" panose="020B0703020102020204" pitchFamily="34" charset="0"/>
              </a:rPr>
              <a:t>SOME NOVEL APPLICATIONS</a:t>
            </a:r>
          </a:p>
          <a:p>
            <a:r>
              <a:rPr lang="en-US" sz="2000" b="1" dirty="0" smtClean="0"/>
              <a:t>Pressure Ulcer Prevention </a:t>
            </a:r>
            <a:r>
              <a:rPr lang="en-US" sz="2000" dirty="0" smtClean="0"/>
              <a:t>– having a patient with a wearable sensor led to an increase in turning protocol compliance from 64% to 98%</a:t>
            </a:r>
          </a:p>
          <a:p>
            <a:endParaRPr lang="en-US" sz="2000" b="1" dirty="0" smtClean="0"/>
          </a:p>
          <a:p>
            <a:r>
              <a:rPr lang="en-US" sz="2000" b="1" dirty="0" smtClean="0"/>
              <a:t>Neurologic function – </a:t>
            </a:r>
            <a:r>
              <a:rPr lang="en-US" sz="2000" dirty="0" smtClean="0"/>
              <a:t>using motion sensors and combining data, detailed insights can be obtained on gait, falls, tremor, dyskinesia and paralysis</a:t>
            </a:r>
          </a:p>
          <a:p>
            <a:endParaRPr lang="en-US" sz="2000" b="1" dirty="0" smtClean="0"/>
          </a:p>
          <a:p>
            <a:r>
              <a:rPr lang="en-US" sz="2000" b="1" dirty="0" smtClean="0"/>
              <a:t>Heart failure – </a:t>
            </a:r>
            <a:r>
              <a:rPr lang="en-US" sz="2000" dirty="0" smtClean="0"/>
              <a:t>a “necklace” device can be worn to measure thoracic bioimpedance and ECG, which are used to calculate thoracic fluid index, heartrate variability</a:t>
            </a:r>
            <a:endParaRPr lang="en-US" sz="2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46127" y="1600200"/>
            <a:ext cx="2641600" cy="3955330"/>
          </a:xfrm>
          <a:prstGeom prst="roundRect">
            <a:avLst>
              <a:gd name="adj" fmla="val 8594"/>
            </a:avLst>
          </a:prstGeom>
          <a:solidFill>
            <a:srgbClr val="FFFFFF">
              <a:shade val="85000"/>
            </a:srgbClr>
          </a:solidFill>
          <a:ln>
            <a:noFill/>
          </a:ln>
          <a:effectLst>
            <a:outerShdw blurRad="50800" dist="38100" dir="8100000" algn="tr" rotWithShape="0">
              <a:prstClr val="black">
                <a:alpha val="40000"/>
              </a:prstClr>
            </a:outerShdw>
          </a:effectLst>
        </p:spPr>
      </p:pic>
      <p:sp>
        <p:nvSpPr>
          <p:cNvPr id="6" name="Title 3"/>
          <p:cNvSpPr>
            <a:spLocks noGrp="1"/>
          </p:cNvSpPr>
          <p:nvPr>
            <p:ph type="title"/>
          </p:nvPr>
        </p:nvSpPr>
        <p:spPr>
          <a:xfrm>
            <a:off x="914400" y="457200"/>
            <a:ext cx="10566400" cy="1143000"/>
          </a:xfrm>
        </p:spPr>
        <p:txBody>
          <a:bodyPr/>
          <a:lstStyle/>
          <a:p>
            <a:r>
              <a:rPr lang="en-US" sz="3600" dirty="0">
                <a:solidFill>
                  <a:srgbClr val="C00000"/>
                </a:solidFill>
              </a:rPr>
              <a:t>3</a:t>
            </a:r>
            <a:r>
              <a:rPr lang="en-US" sz="3600" dirty="0" smtClean="0">
                <a:solidFill>
                  <a:srgbClr val="C00000"/>
                </a:solidFill>
              </a:rPr>
              <a:t>. </a:t>
            </a:r>
            <a:r>
              <a:rPr lang="en-US" sz="3600" dirty="0">
                <a:solidFill>
                  <a:srgbClr val="C00000"/>
                </a:solidFill>
              </a:rPr>
              <a:t>Wireless Wearable Sensors</a:t>
            </a:r>
          </a:p>
        </p:txBody>
      </p:sp>
    </p:spTree>
    <p:extLst>
      <p:ext uri="{BB962C8B-B14F-4D97-AF65-F5344CB8AC3E}">
        <p14:creationId xmlns:p14="http://schemas.microsoft.com/office/powerpoint/2010/main" val="325503481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14400" y="1600200"/>
            <a:ext cx="5334000" cy="4343401"/>
          </a:xfrm>
        </p:spPr>
        <p:txBody>
          <a:bodyPr/>
          <a:lstStyle/>
          <a:p>
            <a:pPr marL="0" indent="0">
              <a:buNone/>
            </a:pPr>
            <a:r>
              <a:rPr lang="en-US" b="1" dirty="0">
                <a:solidFill>
                  <a:srgbClr val="1C4A5A"/>
                </a:solidFill>
                <a:latin typeface="Franklin Gothic Demi" panose="020B0703020102020204" pitchFamily="34" charset="0"/>
              </a:rPr>
              <a:t>THE NEED</a:t>
            </a:r>
          </a:p>
          <a:p>
            <a:r>
              <a:rPr lang="en-US" sz="2000" dirty="0"/>
              <a:t>A</a:t>
            </a:r>
            <a:r>
              <a:rPr lang="en-US" sz="2000" dirty="0" smtClean="0"/>
              <a:t>bout </a:t>
            </a:r>
            <a:r>
              <a:rPr lang="en-US" sz="2000" dirty="0"/>
              <a:t>4% of patients </a:t>
            </a:r>
            <a:r>
              <a:rPr lang="en-US" sz="2000" dirty="0" smtClean="0"/>
              <a:t>with pacemakers encounter </a:t>
            </a:r>
            <a:r>
              <a:rPr lang="en-US" sz="2000" dirty="0"/>
              <a:t>device-related complications, including lead </a:t>
            </a:r>
            <a:r>
              <a:rPr lang="en-US" sz="2000" dirty="0" smtClean="0"/>
              <a:t>migration or failure</a:t>
            </a:r>
            <a:r>
              <a:rPr lang="en-US" sz="2000" dirty="0"/>
              <a:t>, or implant-related </a:t>
            </a:r>
            <a:r>
              <a:rPr lang="en-US" sz="2000" dirty="0" smtClean="0"/>
              <a:t>infection</a:t>
            </a:r>
          </a:p>
          <a:p>
            <a:endParaRPr lang="en-US" sz="2000" dirty="0"/>
          </a:p>
          <a:p>
            <a:r>
              <a:rPr lang="en-US" sz="2000" dirty="0"/>
              <a:t>Next-generation pacemakers in development are less than 10% the size of conventional pacemakers, leadless, and do not require surgery to </a:t>
            </a:r>
            <a:r>
              <a:rPr lang="en-US" sz="2000" dirty="0" smtClean="0"/>
              <a:t>implant</a:t>
            </a:r>
          </a:p>
          <a:p>
            <a:pPr marL="457200" lvl="1" indent="0">
              <a:buNone/>
            </a:pPr>
            <a:endParaRPr lang="en-US" dirty="0" smtClean="0"/>
          </a:p>
          <a:p>
            <a:pPr marL="914400" lvl="2" indent="0">
              <a:buNone/>
            </a:pPr>
            <a:endParaRPr lang="en-US" dirty="0"/>
          </a:p>
          <a:p>
            <a:pPr lvl="2"/>
            <a:endParaRPr lang="en-US" dirty="0"/>
          </a:p>
          <a:p>
            <a:pPr lvl="2"/>
            <a:endParaRPr lang="en-US" dirty="0"/>
          </a:p>
          <a:p>
            <a:pPr marL="914400" lvl="2" indent="0">
              <a:buNone/>
            </a:pPr>
            <a:endParaRPr lang="en-US" dirty="0" smtClean="0"/>
          </a:p>
          <a:p>
            <a:pPr lvl="2"/>
            <a:endParaRPr lang="en-US" dirty="0"/>
          </a:p>
          <a:p>
            <a:pPr lvl="2"/>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0" y="1600200"/>
            <a:ext cx="4347008" cy="2438400"/>
          </a:xfrm>
          <a:prstGeom prst="roundRect">
            <a:avLst>
              <a:gd name="adj" fmla="val 8594"/>
            </a:avLst>
          </a:prstGeom>
          <a:solidFill>
            <a:srgbClr val="FFFFFF">
              <a:shade val="85000"/>
            </a:srgbClr>
          </a:solidFill>
          <a:ln>
            <a:noFill/>
          </a:ln>
          <a:effectLst>
            <a:outerShdw blurRad="50800" dist="38100" dir="8100000" algn="tr" rotWithShape="0">
              <a:prstClr val="black">
                <a:alpha val="40000"/>
              </a:prstClr>
            </a:outerShdw>
          </a:effectLst>
        </p:spPr>
      </p:pic>
      <p:sp>
        <p:nvSpPr>
          <p:cNvPr id="7" name="Title 3"/>
          <p:cNvSpPr txBox="1">
            <a:spLocks/>
          </p:cNvSpPr>
          <p:nvPr/>
        </p:nvSpPr>
        <p:spPr>
          <a:xfrm>
            <a:off x="914400" y="457200"/>
            <a:ext cx="10566400" cy="1143000"/>
          </a:xfrm>
          <a:prstGeom prst="rect">
            <a:avLst/>
          </a:prstGeom>
        </p:spPr>
        <p:txBody>
          <a:bodyPr/>
          <a:lstStyle>
            <a:lvl1pPr algn="l" defTabSz="914400" rtl="0" eaLnBrk="1" latinLnBrk="0" hangingPunct="1">
              <a:spcBef>
                <a:spcPct val="0"/>
              </a:spcBef>
              <a:buNone/>
              <a:defRPr sz="3000" kern="1200">
                <a:solidFill>
                  <a:schemeClr val="tx1"/>
                </a:solidFill>
                <a:latin typeface="Franklin Gothic Demi" panose="020B0703020102020204" pitchFamily="34" charset="0"/>
                <a:ea typeface="+mj-ea"/>
                <a:cs typeface="+mj-cs"/>
              </a:defRPr>
            </a:lvl1pPr>
          </a:lstStyle>
          <a:p>
            <a:r>
              <a:rPr lang="en-US" sz="3600" dirty="0">
                <a:solidFill>
                  <a:srgbClr val="C00000"/>
                </a:solidFill>
              </a:rPr>
              <a:t>4</a:t>
            </a:r>
            <a:r>
              <a:rPr lang="en-US" sz="3600" dirty="0" smtClean="0">
                <a:solidFill>
                  <a:srgbClr val="C00000"/>
                </a:solidFill>
              </a:rPr>
              <a:t>. </a:t>
            </a:r>
            <a:r>
              <a:rPr lang="en-US" sz="3600" dirty="0">
                <a:solidFill>
                  <a:srgbClr val="C00000"/>
                </a:solidFill>
              </a:rPr>
              <a:t>Miniature Leadless Pacemakers</a:t>
            </a:r>
          </a:p>
        </p:txBody>
      </p:sp>
    </p:spTree>
    <p:extLst>
      <p:ext uri="{BB962C8B-B14F-4D97-AF65-F5344CB8AC3E}">
        <p14:creationId xmlns:p14="http://schemas.microsoft.com/office/powerpoint/2010/main" val="263305728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14400" y="1621410"/>
            <a:ext cx="6553200" cy="4103886"/>
          </a:xfrm>
        </p:spPr>
        <p:txBody>
          <a:bodyPr/>
          <a:lstStyle/>
          <a:p>
            <a:pPr marL="0" indent="0">
              <a:buNone/>
            </a:pPr>
            <a:r>
              <a:rPr lang="en-US" b="1" dirty="0">
                <a:solidFill>
                  <a:srgbClr val="1C4A5A"/>
                </a:solidFill>
                <a:latin typeface="Franklin Gothic Demi" panose="020B0703020102020204" pitchFamily="34" charset="0"/>
              </a:rPr>
              <a:t>WHAT ARE THEY </a:t>
            </a:r>
          </a:p>
          <a:p>
            <a:r>
              <a:rPr lang="en-US" sz="2000" dirty="0"/>
              <a:t>These devices are able to sense and pace in only one heart chamber, so they are considered appropriate for only about 15% of patients requiring a </a:t>
            </a:r>
            <a:r>
              <a:rPr lang="en-US" sz="2000" dirty="0" smtClean="0"/>
              <a:t>pacemaker</a:t>
            </a:r>
          </a:p>
          <a:p>
            <a:endParaRPr lang="en-US" sz="2000" dirty="0" smtClean="0"/>
          </a:p>
          <a:p>
            <a:r>
              <a:rPr lang="en-US" sz="2000" dirty="0" smtClean="0"/>
              <a:t>The </a:t>
            </a:r>
            <a:r>
              <a:rPr lang="en-US" sz="2000" dirty="0"/>
              <a:t>hope is that this new generation of pacemakers will improve safety, comfort, and quality of life for some patients compared to existing </a:t>
            </a:r>
            <a:r>
              <a:rPr lang="en-US" sz="2000" dirty="0" smtClean="0"/>
              <a:t>pacemakers</a:t>
            </a:r>
          </a:p>
          <a:p>
            <a:pPr lvl="1"/>
            <a:r>
              <a:rPr lang="en-US" sz="1600" dirty="0" smtClean="0"/>
              <a:t>St Jude Medical – Nanostim™ Leadless Pacemaker</a:t>
            </a:r>
          </a:p>
          <a:p>
            <a:pPr lvl="1"/>
            <a:r>
              <a:rPr lang="en-US" sz="1600" dirty="0" smtClean="0"/>
              <a:t>Medtronic – Micra™ Transcatheter Pacing System (TPS)</a:t>
            </a:r>
          </a:p>
          <a:p>
            <a:pPr lvl="1"/>
            <a:endParaRPr lang="en-US" b="1" dirty="0" smtClean="0"/>
          </a:p>
          <a:p>
            <a:pPr lvl="1"/>
            <a:endParaRPr lang="en-US" b="1" dirty="0"/>
          </a:p>
          <a:p>
            <a:endParaRPr lang="en-US" b="1" dirty="0" smtClean="0"/>
          </a:p>
          <a:p>
            <a:pPr marL="0" indent="0">
              <a:buNone/>
            </a:pPr>
            <a:endParaRPr lang="en-US" dirty="0"/>
          </a:p>
          <a:p>
            <a:pPr marL="914400" lvl="2" indent="0">
              <a:buNone/>
            </a:pPr>
            <a:endParaRPr lang="en-US" dirty="0"/>
          </a:p>
          <a:p>
            <a:pPr lvl="2"/>
            <a:endParaRPr lang="en-US" dirty="0"/>
          </a:p>
          <a:p>
            <a:pPr lvl="2"/>
            <a:endParaRPr lang="en-US" dirty="0"/>
          </a:p>
          <a:p>
            <a:pPr marL="914400" lvl="2" indent="0">
              <a:buNone/>
            </a:pPr>
            <a:endParaRPr lang="en-US" dirty="0" smtClean="0"/>
          </a:p>
          <a:p>
            <a:pPr lvl="2"/>
            <a:endParaRPr lang="en-US" dirty="0"/>
          </a:p>
          <a:p>
            <a:pPr lvl="2"/>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1601770"/>
            <a:ext cx="3475338" cy="3429000"/>
          </a:xfrm>
          <a:prstGeom prst="roundRect">
            <a:avLst>
              <a:gd name="adj" fmla="val 8594"/>
            </a:avLst>
          </a:prstGeom>
          <a:solidFill>
            <a:srgbClr val="FFFFFF">
              <a:shade val="85000"/>
            </a:srgbClr>
          </a:solidFill>
          <a:ln>
            <a:noFill/>
          </a:ln>
          <a:effectLst>
            <a:outerShdw blurRad="50800" dist="38100" dir="8100000" algn="tr" rotWithShape="0">
              <a:prstClr val="black">
                <a:alpha val="40000"/>
              </a:prstClr>
            </a:outerShdw>
          </a:effectLst>
        </p:spPr>
      </p:pic>
      <p:sp>
        <p:nvSpPr>
          <p:cNvPr id="8" name="Title 3"/>
          <p:cNvSpPr txBox="1">
            <a:spLocks/>
          </p:cNvSpPr>
          <p:nvPr/>
        </p:nvSpPr>
        <p:spPr>
          <a:xfrm>
            <a:off x="914400" y="457200"/>
            <a:ext cx="10566400" cy="1143000"/>
          </a:xfrm>
          <a:prstGeom prst="rect">
            <a:avLst/>
          </a:prstGeom>
        </p:spPr>
        <p:txBody>
          <a:bodyPr/>
          <a:lstStyle>
            <a:lvl1pPr algn="l" defTabSz="914400" rtl="0" eaLnBrk="1" latinLnBrk="0" hangingPunct="1">
              <a:spcBef>
                <a:spcPct val="0"/>
              </a:spcBef>
              <a:buNone/>
              <a:defRPr sz="3000" kern="1200">
                <a:solidFill>
                  <a:schemeClr val="tx1"/>
                </a:solidFill>
                <a:latin typeface="Franklin Gothic Demi" panose="020B0703020102020204" pitchFamily="34" charset="0"/>
                <a:ea typeface="+mj-ea"/>
                <a:cs typeface="+mj-cs"/>
              </a:defRPr>
            </a:lvl1pPr>
          </a:lstStyle>
          <a:p>
            <a:r>
              <a:rPr lang="en-US" sz="3600" dirty="0">
                <a:solidFill>
                  <a:srgbClr val="C00000"/>
                </a:solidFill>
              </a:rPr>
              <a:t>4</a:t>
            </a:r>
            <a:r>
              <a:rPr lang="en-US" sz="3600" dirty="0" smtClean="0">
                <a:solidFill>
                  <a:srgbClr val="C00000"/>
                </a:solidFill>
              </a:rPr>
              <a:t>. </a:t>
            </a:r>
            <a:r>
              <a:rPr lang="en-US" sz="3600" dirty="0">
                <a:solidFill>
                  <a:srgbClr val="C00000"/>
                </a:solidFill>
              </a:rPr>
              <a:t>Miniature Leadless Pacemakers</a:t>
            </a:r>
          </a:p>
        </p:txBody>
      </p:sp>
    </p:spTree>
    <p:extLst>
      <p:ext uri="{BB962C8B-B14F-4D97-AF65-F5344CB8AC3E}">
        <p14:creationId xmlns:p14="http://schemas.microsoft.com/office/powerpoint/2010/main" val="110910777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14400" y="1752600"/>
            <a:ext cx="5943601" cy="3429000"/>
          </a:xfrm>
        </p:spPr>
        <p:txBody>
          <a:bodyPr/>
          <a:lstStyle/>
          <a:p>
            <a:pPr marL="0" indent="0">
              <a:buNone/>
            </a:pPr>
            <a:r>
              <a:rPr lang="en-US" b="1" dirty="0">
                <a:solidFill>
                  <a:srgbClr val="1C4A5A"/>
                </a:solidFill>
                <a:latin typeface="Franklin Gothic Demi" panose="020B0703020102020204" pitchFamily="34" charset="0"/>
              </a:rPr>
              <a:t>EVIDENCE</a:t>
            </a:r>
          </a:p>
          <a:p>
            <a:pPr marL="342900" lvl="1" indent="-342900">
              <a:buClr>
                <a:srgbClr val="C00000"/>
              </a:buClr>
              <a:buSzPct val="80000"/>
              <a:buFont typeface="Wingdings 3" panose="05040102010807070707" pitchFamily="18" charset="2"/>
              <a:buChar char="u"/>
            </a:pPr>
            <a:r>
              <a:rPr lang="en-US" dirty="0"/>
              <a:t>Late-phase clinical trials </a:t>
            </a:r>
            <a:r>
              <a:rPr lang="en-US" dirty="0" smtClean="0"/>
              <a:t>are underway </a:t>
            </a:r>
            <a:r>
              <a:rPr lang="en-US" dirty="0"/>
              <a:t>to obtain FDA </a:t>
            </a:r>
            <a:r>
              <a:rPr lang="en-US" dirty="0" smtClean="0"/>
              <a:t>approval</a:t>
            </a:r>
          </a:p>
          <a:p>
            <a:pPr marL="1657350" lvl="4" indent="-342900">
              <a:buSzPct val="80000"/>
              <a:buFont typeface="Wingdings 3" panose="05040102010807070707" pitchFamily="18" charset="2"/>
              <a:buChar char="u"/>
            </a:pPr>
            <a:endParaRPr lang="en-US" dirty="0"/>
          </a:p>
          <a:p>
            <a:pPr marL="342900" lvl="1" indent="-342900">
              <a:buClr>
                <a:srgbClr val="C00000"/>
              </a:buClr>
              <a:buSzPct val="80000"/>
              <a:buFont typeface="Wingdings 3" panose="05040102010807070707" pitchFamily="18" charset="2"/>
              <a:buChar char="u"/>
            </a:pPr>
            <a:r>
              <a:rPr lang="en-US" dirty="0"/>
              <a:t>Both devices have received </a:t>
            </a:r>
            <a:r>
              <a:rPr lang="en-US" dirty="0" smtClean="0"/>
              <a:t>the European </a:t>
            </a:r>
            <a:r>
              <a:rPr lang="en-US" dirty="0"/>
              <a:t>Union CE mark and are in use </a:t>
            </a:r>
            <a:r>
              <a:rPr lang="en-US" dirty="0" smtClean="0"/>
              <a:t>there</a:t>
            </a:r>
          </a:p>
          <a:p>
            <a:pPr marL="1657350" lvl="4" indent="-342900">
              <a:buSzPct val="80000"/>
              <a:buFont typeface="Wingdings 3" panose="05040102010807070707" pitchFamily="18" charset="2"/>
              <a:buChar char="u"/>
            </a:pPr>
            <a:endParaRPr lang="en-US" dirty="0"/>
          </a:p>
          <a:p>
            <a:pPr marL="342900" lvl="1" indent="-342900">
              <a:buClr>
                <a:srgbClr val="C00000"/>
              </a:buClr>
              <a:buSzPct val="80000"/>
              <a:buFont typeface="Wingdings 3" panose="05040102010807070707" pitchFamily="18" charset="2"/>
              <a:buChar char="u"/>
            </a:pPr>
            <a:r>
              <a:rPr lang="en-US" dirty="0"/>
              <a:t>Long-term safety remains a concern as the ability to remove an implanted device over the longer term (e.g., battery depletion in 10 years) remains untested in humans</a:t>
            </a:r>
          </a:p>
          <a:p>
            <a:pPr lvl="2"/>
            <a:endParaRPr lang="en-US" dirty="0"/>
          </a:p>
          <a:p>
            <a:pPr lvl="2"/>
            <a:endParaRPr lang="en-US" dirty="0"/>
          </a:p>
          <a:p>
            <a:pPr marL="914400" lvl="2" indent="0">
              <a:buNone/>
            </a:pPr>
            <a:endParaRPr lang="en-US" dirty="0" smtClean="0"/>
          </a:p>
          <a:p>
            <a:pPr lvl="2"/>
            <a:endParaRPr lang="en-US" dirty="0"/>
          </a:p>
          <a:p>
            <a:pPr lvl="2"/>
            <a:endParaRPr lang="en-US" dirty="0"/>
          </a:p>
        </p:txBody>
      </p:sp>
      <p:sp>
        <p:nvSpPr>
          <p:cNvPr id="7" name="Title 3"/>
          <p:cNvSpPr txBox="1">
            <a:spLocks/>
          </p:cNvSpPr>
          <p:nvPr/>
        </p:nvSpPr>
        <p:spPr>
          <a:xfrm>
            <a:off x="914400" y="457200"/>
            <a:ext cx="10566400" cy="1143000"/>
          </a:xfrm>
          <a:prstGeom prst="rect">
            <a:avLst/>
          </a:prstGeom>
        </p:spPr>
        <p:txBody>
          <a:bodyPr/>
          <a:lstStyle>
            <a:lvl1pPr algn="l" defTabSz="914400" rtl="0" eaLnBrk="1" latinLnBrk="0" hangingPunct="1">
              <a:spcBef>
                <a:spcPct val="0"/>
              </a:spcBef>
              <a:buNone/>
              <a:defRPr sz="3000" kern="1200">
                <a:solidFill>
                  <a:schemeClr val="tx1"/>
                </a:solidFill>
                <a:latin typeface="Franklin Gothic Demi" panose="020B0703020102020204" pitchFamily="34" charset="0"/>
                <a:ea typeface="+mj-ea"/>
                <a:cs typeface="+mj-cs"/>
              </a:defRPr>
            </a:lvl1pPr>
          </a:lstStyle>
          <a:p>
            <a:r>
              <a:rPr lang="en-US" sz="3600" dirty="0">
                <a:solidFill>
                  <a:srgbClr val="C00000"/>
                </a:solidFill>
              </a:rPr>
              <a:t>4</a:t>
            </a:r>
            <a:r>
              <a:rPr lang="en-US" sz="3600" dirty="0" smtClean="0">
                <a:solidFill>
                  <a:srgbClr val="C00000"/>
                </a:solidFill>
              </a:rPr>
              <a:t>. </a:t>
            </a:r>
            <a:r>
              <a:rPr lang="en-US" sz="3600" dirty="0">
                <a:solidFill>
                  <a:srgbClr val="C00000"/>
                </a:solidFill>
              </a:rPr>
              <a:t>Miniature Leadless Pacemakers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7486" t="18033" r="20219" b="19672"/>
          <a:stretch/>
        </p:blipFill>
        <p:spPr>
          <a:xfrm>
            <a:off x="7166466" y="1752600"/>
            <a:ext cx="4343400" cy="2895600"/>
          </a:xfrm>
          <a:prstGeom prst="roundRect">
            <a:avLst>
              <a:gd name="adj" fmla="val 8594"/>
            </a:avLst>
          </a:prstGeom>
          <a:solidFill>
            <a:srgbClr val="FFFFFF">
              <a:shade val="85000"/>
            </a:srgbClr>
          </a:solidFill>
          <a:ln>
            <a:no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66308946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7600" y="1600200"/>
            <a:ext cx="3521675" cy="3429000"/>
          </a:xfrm>
          <a:prstGeom prst="roundRect">
            <a:avLst>
              <a:gd name="adj" fmla="val 8594"/>
            </a:avLst>
          </a:prstGeom>
          <a:solidFill>
            <a:srgbClr val="FFFFFF">
              <a:shade val="85000"/>
            </a:srgbClr>
          </a:solidFill>
          <a:ln>
            <a:noFill/>
          </a:ln>
          <a:effectLst>
            <a:outerShdw blurRad="50800" dist="38100" dir="8100000" algn="tr" rotWithShape="0">
              <a:prstClr val="black">
                <a:alpha val="40000"/>
              </a:prstClr>
            </a:outerShdw>
          </a:effectLst>
        </p:spPr>
      </p:pic>
      <p:sp>
        <p:nvSpPr>
          <p:cNvPr id="5" name="Title 3"/>
          <p:cNvSpPr txBox="1">
            <a:spLocks/>
          </p:cNvSpPr>
          <p:nvPr/>
        </p:nvSpPr>
        <p:spPr>
          <a:xfrm>
            <a:off x="914400" y="457200"/>
            <a:ext cx="10566400" cy="1143000"/>
          </a:xfrm>
          <a:prstGeom prst="rect">
            <a:avLst/>
          </a:prstGeom>
        </p:spPr>
        <p:txBody>
          <a:bodyPr/>
          <a:lstStyle>
            <a:lvl1pPr algn="l" defTabSz="914400" rtl="0" eaLnBrk="1" latinLnBrk="0" hangingPunct="1">
              <a:spcBef>
                <a:spcPct val="0"/>
              </a:spcBef>
              <a:buNone/>
              <a:defRPr sz="3000" kern="1200">
                <a:solidFill>
                  <a:schemeClr val="tx1"/>
                </a:solidFill>
                <a:latin typeface="Franklin Gothic Demi" panose="020B0703020102020204" pitchFamily="34" charset="0"/>
                <a:ea typeface="+mj-ea"/>
                <a:cs typeface="+mj-cs"/>
              </a:defRPr>
            </a:lvl1pPr>
          </a:lstStyle>
          <a:p>
            <a:r>
              <a:rPr lang="en-US" sz="3600" dirty="0" smtClean="0">
                <a:solidFill>
                  <a:srgbClr val="C00000"/>
                </a:solidFill>
              </a:rPr>
              <a:t>5. </a:t>
            </a:r>
            <a:r>
              <a:rPr lang="en-US" sz="3600" dirty="0">
                <a:solidFill>
                  <a:srgbClr val="C00000"/>
                </a:solidFill>
              </a:rPr>
              <a:t>Blue-violet LED Light Fixtures</a:t>
            </a:r>
          </a:p>
        </p:txBody>
      </p:sp>
      <p:sp>
        <p:nvSpPr>
          <p:cNvPr id="6" name="Content Placeholder 2"/>
          <p:cNvSpPr>
            <a:spLocks noGrp="1"/>
          </p:cNvSpPr>
          <p:nvPr>
            <p:ph idx="1"/>
          </p:nvPr>
        </p:nvSpPr>
        <p:spPr>
          <a:xfrm>
            <a:off x="914400" y="1699067"/>
            <a:ext cx="5181600" cy="3355211"/>
          </a:xfrm>
        </p:spPr>
        <p:txBody>
          <a:bodyPr/>
          <a:lstStyle/>
          <a:p>
            <a:pPr marL="0" indent="0">
              <a:buNone/>
            </a:pPr>
            <a:r>
              <a:rPr lang="en-US" b="1" dirty="0" smtClean="0">
                <a:solidFill>
                  <a:srgbClr val="1C4A5A"/>
                </a:solidFill>
                <a:latin typeface="Franklin Gothic Demi" panose="020B0703020102020204" pitchFamily="34" charset="0"/>
              </a:rPr>
              <a:t>WHAT </a:t>
            </a:r>
            <a:r>
              <a:rPr lang="en-US" b="1" dirty="0">
                <a:solidFill>
                  <a:srgbClr val="1C4A5A"/>
                </a:solidFill>
                <a:latin typeface="Franklin Gothic Demi" panose="020B0703020102020204" pitchFamily="34" charset="0"/>
              </a:rPr>
              <a:t>IS IT?</a:t>
            </a:r>
          </a:p>
          <a:p>
            <a:pPr marL="342900" lvl="1" indent="-342900">
              <a:buClr>
                <a:srgbClr val="C00000"/>
              </a:buClr>
              <a:buSzPct val="80000"/>
              <a:buFont typeface="Wingdings 3" panose="05040102010807070707" pitchFamily="18" charset="2"/>
              <a:buChar char="u"/>
            </a:pPr>
            <a:r>
              <a:rPr lang="en-US" dirty="0"/>
              <a:t>Another disinfection tool in addition to environmental surface disinfection techniques and use of UV light </a:t>
            </a:r>
            <a:r>
              <a:rPr lang="en-US" dirty="0" smtClean="0"/>
              <a:t>robots</a:t>
            </a:r>
            <a:br>
              <a:rPr lang="en-US" dirty="0" smtClean="0"/>
            </a:br>
            <a:endParaRPr lang="en-US" dirty="0" smtClean="0"/>
          </a:p>
          <a:p>
            <a:pPr marL="342900" lvl="1" indent="-342900">
              <a:buClr>
                <a:srgbClr val="C00000"/>
              </a:buClr>
              <a:buSzPct val="80000"/>
              <a:buFont typeface="Wingdings 3" panose="05040102010807070707" pitchFamily="18" charset="2"/>
              <a:buChar char="u"/>
            </a:pPr>
            <a:r>
              <a:rPr lang="en-US" dirty="0"/>
              <a:t>Indigo-Clean High-Intensity Narrow-Spectrum Light Environmental Disinfection System continuously emits a blue-violet light that has antibacterial and antiviral activity</a:t>
            </a:r>
          </a:p>
          <a:p>
            <a:pPr marL="342900" lvl="1" indent="-342900">
              <a:buClr>
                <a:srgbClr val="C00000"/>
              </a:buClr>
              <a:buSzPct val="80000"/>
              <a:buFont typeface="Wingdings 3" panose="05040102010807070707" pitchFamily="18" charset="2"/>
              <a:buChar char="u"/>
            </a:pPr>
            <a:endParaRPr lang="en-US" dirty="0"/>
          </a:p>
        </p:txBody>
      </p:sp>
    </p:spTree>
    <p:extLst>
      <p:ext uri="{BB962C8B-B14F-4D97-AF65-F5344CB8AC3E}">
        <p14:creationId xmlns:p14="http://schemas.microsoft.com/office/powerpoint/2010/main" val="359944910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1371600"/>
            <a:ext cx="3230880" cy="4846320"/>
          </a:xfrm>
          <a:prstGeom prst="roundRect">
            <a:avLst>
              <a:gd name="adj" fmla="val 8594"/>
            </a:avLst>
          </a:prstGeom>
          <a:solidFill>
            <a:srgbClr val="FFFFFF">
              <a:shade val="85000"/>
            </a:srgbClr>
          </a:solidFill>
          <a:ln>
            <a:noFill/>
          </a:ln>
          <a:effectLst>
            <a:outerShdw blurRad="50800" dist="38100" dir="8100000" algn="tr" rotWithShape="0">
              <a:prstClr val="black">
                <a:alpha val="40000"/>
              </a:prstClr>
            </a:outerShdw>
          </a:effectLst>
        </p:spPr>
      </p:pic>
      <p:sp>
        <p:nvSpPr>
          <p:cNvPr id="7" name="Title 3"/>
          <p:cNvSpPr txBox="1">
            <a:spLocks/>
          </p:cNvSpPr>
          <p:nvPr/>
        </p:nvSpPr>
        <p:spPr>
          <a:xfrm>
            <a:off x="914400" y="457200"/>
            <a:ext cx="10566400" cy="1143000"/>
          </a:xfrm>
          <a:prstGeom prst="rect">
            <a:avLst/>
          </a:prstGeom>
        </p:spPr>
        <p:txBody>
          <a:bodyPr/>
          <a:lstStyle>
            <a:lvl1pPr algn="l" defTabSz="914400" rtl="0" eaLnBrk="1" latinLnBrk="0" hangingPunct="1">
              <a:spcBef>
                <a:spcPct val="0"/>
              </a:spcBef>
              <a:buNone/>
              <a:defRPr sz="3000" kern="1200">
                <a:solidFill>
                  <a:schemeClr val="tx1"/>
                </a:solidFill>
                <a:latin typeface="Franklin Gothic Demi" panose="020B0703020102020204" pitchFamily="34" charset="0"/>
                <a:ea typeface="+mj-ea"/>
                <a:cs typeface="+mj-cs"/>
              </a:defRPr>
            </a:lvl1pPr>
          </a:lstStyle>
          <a:p>
            <a:r>
              <a:rPr lang="en-US" sz="3600" dirty="0" smtClean="0">
                <a:solidFill>
                  <a:srgbClr val="C00000"/>
                </a:solidFill>
              </a:rPr>
              <a:t>5. </a:t>
            </a:r>
            <a:r>
              <a:rPr lang="en-US" sz="3600" dirty="0">
                <a:solidFill>
                  <a:srgbClr val="C00000"/>
                </a:solidFill>
              </a:rPr>
              <a:t>Blue-violet LED Light Fixtures</a:t>
            </a:r>
          </a:p>
        </p:txBody>
      </p:sp>
      <p:sp>
        <p:nvSpPr>
          <p:cNvPr id="5" name="Content Placeholder 2"/>
          <p:cNvSpPr>
            <a:spLocks noGrp="1"/>
          </p:cNvSpPr>
          <p:nvPr>
            <p:ph idx="1"/>
          </p:nvPr>
        </p:nvSpPr>
        <p:spPr>
          <a:xfrm>
            <a:off x="914400" y="1379316"/>
            <a:ext cx="5638800" cy="4234405"/>
          </a:xfrm>
        </p:spPr>
        <p:txBody>
          <a:bodyPr/>
          <a:lstStyle/>
          <a:p>
            <a:pPr marL="0" indent="0">
              <a:buNone/>
            </a:pPr>
            <a:r>
              <a:rPr lang="en-US" b="1" dirty="0">
                <a:solidFill>
                  <a:srgbClr val="1C4A5A"/>
                </a:solidFill>
                <a:latin typeface="Franklin Gothic Demi" panose="020B0703020102020204" pitchFamily="34" charset="0"/>
              </a:rPr>
              <a:t>THE NEED</a:t>
            </a:r>
          </a:p>
          <a:p>
            <a:pPr marL="342900" lvl="1" indent="-342900">
              <a:buClr>
                <a:srgbClr val="C00000"/>
              </a:buClr>
              <a:buSzPct val="80000"/>
              <a:buFont typeface="Wingdings 3" panose="05040102010807070707" pitchFamily="18" charset="2"/>
              <a:buChar char="u"/>
            </a:pPr>
            <a:r>
              <a:rPr lang="en-US" dirty="0"/>
              <a:t>Healthcare-acquired infections (HAIs) are a major cause of morbidity, </a:t>
            </a:r>
            <a:r>
              <a:rPr lang="en-US" dirty="0" smtClean="0"/>
              <a:t>mortality, healthcare costs, and reimbursement penalties</a:t>
            </a:r>
            <a:endParaRPr lang="en-US" dirty="0"/>
          </a:p>
          <a:p>
            <a:pPr marL="342900" lvl="1" indent="-342900">
              <a:buClr>
                <a:srgbClr val="C00000"/>
              </a:buClr>
              <a:buSzPct val="80000"/>
              <a:buFont typeface="Wingdings 3" panose="05040102010807070707" pitchFamily="18" charset="2"/>
              <a:buChar char="u"/>
            </a:pPr>
            <a:r>
              <a:rPr lang="en-US" dirty="0"/>
              <a:t>According to CDC, 100,000 deaths and $28B-$45B in costs are attributed to </a:t>
            </a:r>
            <a:r>
              <a:rPr lang="en-US" dirty="0" smtClean="0"/>
              <a:t>HAIs </a:t>
            </a:r>
            <a:r>
              <a:rPr lang="en-US" dirty="0"/>
              <a:t>in the </a:t>
            </a:r>
            <a:r>
              <a:rPr lang="en-US" dirty="0" smtClean="0"/>
              <a:t>U.S. </a:t>
            </a:r>
            <a:r>
              <a:rPr lang="en-US" dirty="0"/>
              <a:t>each </a:t>
            </a:r>
            <a:r>
              <a:rPr lang="en-US" dirty="0" smtClean="0"/>
              <a:t>year</a:t>
            </a:r>
            <a:br>
              <a:rPr lang="en-US" dirty="0" smtClean="0"/>
            </a:br>
            <a:endParaRPr lang="en-US" dirty="0" smtClean="0"/>
          </a:p>
          <a:p>
            <a:pPr marL="0" indent="0">
              <a:buNone/>
            </a:pPr>
            <a:r>
              <a:rPr lang="en-US" b="1" dirty="0">
                <a:solidFill>
                  <a:srgbClr val="1C4A5A"/>
                </a:solidFill>
                <a:latin typeface="Franklin Gothic Demi" panose="020B0703020102020204" pitchFamily="34" charset="0"/>
              </a:rPr>
              <a:t>CONCERNS</a:t>
            </a:r>
          </a:p>
          <a:p>
            <a:pPr marL="342900" lvl="1" indent="-342900">
              <a:buClr>
                <a:srgbClr val="C00000"/>
              </a:buClr>
              <a:buSzPct val="80000"/>
              <a:buFont typeface="Wingdings 3" panose="05040102010807070707" pitchFamily="18" charset="2"/>
              <a:buChar char="u"/>
            </a:pPr>
            <a:r>
              <a:rPr lang="en-US" dirty="0"/>
              <a:t>A single HAI can increase length of stay &gt; 19 days (according to U.S. Healthcare Cost and Utilization project)</a:t>
            </a:r>
          </a:p>
          <a:p>
            <a:pPr marL="342900" lvl="1" indent="-342900">
              <a:buClr>
                <a:srgbClr val="C00000"/>
              </a:buClr>
              <a:buSzPct val="80000"/>
              <a:buFont typeface="Wingdings 3" panose="05040102010807070707" pitchFamily="18" charset="2"/>
              <a:buChar char="u"/>
            </a:pPr>
            <a:endParaRPr lang="en-US" dirty="0"/>
          </a:p>
          <a:p>
            <a:pPr marL="342900" lvl="1" indent="-342900">
              <a:buClr>
                <a:srgbClr val="C00000"/>
              </a:buClr>
              <a:buSzPct val="80000"/>
              <a:buFont typeface="Wingdings 3" panose="05040102010807070707" pitchFamily="18" charset="2"/>
              <a:buChar char="u"/>
            </a:pPr>
            <a:endParaRPr lang="en-US" dirty="0" smtClean="0"/>
          </a:p>
        </p:txBody>
      </p:sp>
    </p:spTree>
    <p:extLst>
      <p:ext uri="{BB962C8B-B14F-4D97-AF65-F5344CB8AC3E}">
        <p14:creationId xmlns:p14="http://schemas.microsoft.com/office/powerpoint/2010/main" val="1735970309"/>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013015"/>
            <a:ext cx="4749378" cy="3124200"/>
          </a:xfrm>
          <a:prstGeom prst="roundRect">
            <a:avLst>
              <a:gd name="adj" fmla="val 8594"/>
            </a:avLst>
          </a:prstGeom>
          <a:solidFill>
            <a:srgbClr val="FFFFFF">
              <a:shade val="85000"/>
            </a:srgbClr>
          </a:solidFill>
          <a:ln>
            <a:noFill/>
          </a:ln>
          <a:effectLst>
            <a:outerShdw blurRad="50800" dist="38100" dir="8100000" algn="tr" rotWithShape="0">
              <a:prstClr val="black">
                <a:alpha val="40000"/>
              </a:prstClr>
            </a:outerShdw>
          </a:effectLst>
        </p:spPr>
      </p:pic>
      <p:sp>
        <p:nvSpPr>
          <p:cNvPr id="7" name="Title 3"/>
          <p:cNvSpPr txBox="1">
            <a:spLocks/>
          </p:cNvSpPr>
          <p:nvPr/>
        </p:nvSpPr>
        <p:spPr>
          <a:xfrm>
            <a:off x="914400" y="457200"/>
            <a:ext cx="10566400" cy="1143000"/>
          </a:xfrm>
          <a:prstGeom prst="rect">
            <a:avLst/>
          </a:prstGeom>
        </p:spPr>
        <p:txBody>
          <a:bodyPr/>
          <a:lstStyle>
            <a:lvl1pPr algn="l" defTabSz="914400" rtl="0" eaLnBrk="1" latinLnBrk="0" hangingPunct="1">
              <a:spcBef>
                <a:spcPct val="0"/>
              </a:spcBef>
              <a:buNone/>
              <a:defRPr sz="3000" kern="1200">
                <a:solidFill>
                  <a:schemeClr val="tx1"/>
                </a:solidFill>
                <a:latin typeface="Franklin Gothic Demi" panose="020B0703020102020204" pitchFamily="34" charset="0"/>
                <a:ea typeface="+mj-ea"/>
                <a:cs typeface="+mj-cs"/>
              </a:defRPr>
            </a:lvl1pPr>
          </a:lstStyle>
          <a:p>
            <a:r>
              <a:rPr lang="en-US" sz="3600" dirty="0">
                <a:solidFill>
                  <a:srgbClr val="C00000"/>
                </a:solidFill>
              </a:rPr>
              <a:t>6</a:t>
            </a:r>
            <a:r>
              <a:rPr lang="en-US" sz="3600" dirty="0" smtClean="0">
                <a:solidFill>
                  <a:srgbClr val="C00000"/>
                </a:solidFill>
              </a:rPr>
              <a:t>. </a:t>
            </a:r>
            <a:r>
              <a:rPr lang="en-US" sz="3600" dirty="0">
                <a:solidFill>
                  <a:srgbClr val="C00000"/>
                </a:solidFill>
              </a:rPr>
              <a:t>New </a:t>
            </a:r>
            <a:r>
              <a:rPr lang="en-US" sz="3600" dirty="0" smtClean="0">
                <a:solidFill>
                  <a:srgbClr val="C00000"/>
                </a:solidFill>
              </a:rPr>
              <a:t>High-cost </a:t>
            </a:r>
            <a:r>
              <a:rPr lang="en-US" sz="3600" dirty="0">
                <a:solidFill>
                  <a:srgbClr val="C00000"/>
                </a:solidFill>
              </a:rPr>
              <a:t>Cardiovascular Drugs</a:t>
            </a:r>
          </a:p>
        </p:txBody>
      </p:sp>
      <p:sp>
        <p:nvSpPr>
          <p:cNvPr id="8" name="Content Placeholder 4"/>
          <p:cNvSpPr>
            <a:spLocks noGrp="1"/>
          </p:cNvSpPr>
          <p:nvPr>
            <p:ph idx="1"/>
          </p:nvPr>
        </p:nvSpPr>
        <p:spPr>
          <a:xfrm>
            <a:off x="914400" y="1371600"/>
            <a:ext cx="5562600" cy="4648200"/>
          </a:xfrm>
        </p:spPr>
        <p:txBody>
          <a:bodyPr/>
          <a:lstStyle/>
          <a:p>
            <a:pPr marL="0" indent="0">
              <a:buNone/>
            </a:pPr>
            <a:r>
              <a:rPr lang="en-US" b="1" dirty="0" smtClean="0">
                <a:solidFill>
                  <a:srgbClr val="1C4A5A"/>
                </a:solidFill>
                <a:latin typeface="Franklin Gothic Demi" panose="020B0703020102020204" pitchFamily="34" charset="0"/>
              </a:rPr>
              <a:t>THE </a:t>
            </a:r>
            <a:r>
              <a:rPr lang="en-US" b="1" dirty="0">
                <a:solidFill>
                  <a:srgbClr val="1C4A5A"/>
                </a:solidFill>
                <a:latin typeface="Franklin Gothic Demi" panose="020B0703020102020204" pitchFamily="34" charset="0"/>
              </a:rPr>
              <a:t>NEED</a:t>
            </a:r>
          </a:p>
          <a:p>
            <a:pPr marL="342900" lvl="1" indent="-342900">
              <a:buClr>
                <a:srgbClr val="C00000"/>
              </a:buClr>
              <a:buSzPct val="80000"/>
              <a:buFont typeface="Wingdings 3" panose="05040102010807070707" pitchFamily="18" charset="2"/>
              <a:buChar char="u"/>
            </a:pPr>
            <a:r>
              <a:rPr lang="en-US" dirty="0"/>
              <a:t>10% - 20% of the 34M Americans with very high cholesterol cannot tolerate high statin </a:t>
            </a:r>
            <a:r>
              <a:rPr lang="en-US" dirty="0" smtClean="0"/>
              <a:t>doses</a:t>
            </a:r>
            <a:endParaRPr lang="en-US" dirty="0"/>
          </a:p>
          <a:p>
            <a:pPr marL="342900" lvl="1" indent="-342900">
              <a:buClr>
                <a:srgbClr val="C00000"/>
              </a:buClr>
              <a:buSzPct val="80000"/>
              <a:buFont typeface="Wingdings 3" panose="05040102010807070707" pitchFamily="18" charset="2"/>
              <a:buChar char="u"/>
            </a:pPr>
            <a:r>
              <a:rPr lang="en-US" dirty="0"/>
              <a:t>Congestive heart failure rates remain high, even with angiotensin treatments (e.g., ACE</a:t>
            </a:r>
            <a:r>
              <a:rPr lang="en-US" dirty="0" smtClean="0"/>
              <a:t>)</a:t>
            </a:r>
            <a:br>
              <a:rPr lang="en-US" dirty="0" smtClean="0"/>
            </a:br>
            <a:endParaRPr lang="en-US" dirty="0" smtClean="0"/>
          </a:p>
          <a:p>
            <a:pPr marL="0" indent="0">
              <a:buNone/>
            </a:pPr>
            <a:r>
              <a:rPr lang="en-US" b="1" dirty="0">
                <a:solidFill>
                  <a:srgbClr val="1C4A5A"/>
                </a:solidFill>
                <a:latin typeface="Franklin Gothic Demi" panose="020B0703020102020204" pitchFamily="34" charset="0"/>
              </a:rPr>
              <a:t>WHAT ARE THEY?</a:t>
            </a:r>
          </a:p>
          <a:p>
            <a:pPr marL="342900" lvl="1" indent="-342900">
              <a:buClr>
                <a:srgbClr val="C00000"/>
              </a:buClr>
              <a:buSzPct val="80000"/>
              <a:buFont typeface="Wingdings 3" panose="05040102010807070707" pitchFamily="18" charset="2"/>
              <a:buChar char="u"/>
            </a:pPr>
            <a:r>
              <a:rPr lang="en-US" dirty="0"/>
              <a:t>PCSK9 inhibitors (</a:t>
            </a:r>
            <a:r>
              <a:rPr lang="en-US" dirty="0" err="1"/>
              <a:t>Praluent</a:t>
            </a:r>
            <a:r>
              <a:rPr lang="en-US" dirty="0"/>
              <a:t>™ and </a:t>
            </a:r>
            <a:r>
              <a:rPr lang="en-US" dirty="0" err="1"/>
              <a:t>Repatha</a:t>
            </a:r>
            <a:r>
              <a:rPr lang="en-US" dirty="0"/>
              <a:t>™) are </a:t>
            </a:r>
            <a:r>
              <a:rPr lang="en-US" dirty="0" err="1"/>
              <a:t>injectables</a:t>
            </a:r>
            <a:r>
              <a:rPr lang="en-US" dirty="0"/>
              <a:t> that enable the liver to get rid of bad cholesterol</a:t>
            </a:r>
          </a:p>
          <a:p>
            <a:pPr marL="342900" lvl="1" indent="-342900">
              <a:buClr>
                <a:srgbClr val="C00000"/>
              </a:buClr>
              <a:buSzPct val="80000"/>
              <a:buFont typeface="Wingdings 3" panose="05040102010807070707" pitchFamily="18" charset="2"/>
              <a:buChar char="u"/>
            </a:pPr>
            <a:r>
              <a:rPr lang="en-US" dirty="0" err="1"/>
              <a:t>Entresto</a:t>
            </a:r>
            <a:r>
              <a:rPr lang="en-US" dirty="0"/>
              <a:t>™ is approved to treat patients with NY Heart Association class II-IV heart failure </a:t>
            </a:r>
          </a:p>
          <a:p>
            <a:pPr marL="342900" lvl="1" indent="-342900">
              <a:buClr>
                <a:srgbClr val="C00000"/>
              </a:buClr>
              <a:buSzPct val="80000"/>
              <a:buFont typeface="Wingdings 3" panose="05040102010807070707" pitchFamily="18" charset="2"/>
              <a:buChar char="u"/>
            </a:pPr>
            <a:endParaRPr lang="en-US" dirty="0"/>
          </a:p>
        </p:txBody>
      </p:sp>
    </p:spTree>
    <p:extLst>
      <p:ext uri="{BB962C8B-B14F-4D97-AF65-F5344CB8AC3E}">
        <p14:creationId xmlns:p14="http://schemas.microsoft.com/office/powerpoint/2010/main" val="319548908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914400" y="457200"/>
            <a:ext cx="10566400" cy="1143000"/>
          </a:xfrm>
          <a:prstGeom prst="rect">
            <a:avLst/>
          </a:prstGeom>
        </p:spPr>
        <p:txBody>
          <a:bodyPr/>
          <a:lstStyle>
            <a:lvl1pPr algn="l" defTabSz="914400" rtl="0" eaLnBrk="1" latinLnBrk="0" hangingPunct="1">
              <a:spcBef>
                <a:spcPct val="0"/>
              </a:spcBef>
              <a:buNone/>
              <a:defRPr sz="3000" kern="1200">
                <a:solidFill>
                  <a:schemeClr val="tx1"/>
                </a:solidFill>
                <a:latin typeface="Franklin Gothic Demi" panose="020B0703020102020204" pitchFamily="34" charset="0"/>
                <a:ea typeface="+mj-ea"/>
                <a:cs typeface="+mj-cs"/>
              </a:defRPr>
            </a:lvl1pPr>
          </a:lstStyle>
          <a:p>
            <a:r>
              <a:rPr lang="en-US" sz="3600" dirty="0">
                <a:solidFill>
                  <a:srgbClr val="C00000"/>
                </a:solidFill>
              </a:rPr>
              <a:t>6</a:t>
            </a:r>
            <a:r>
              <a:rPr lang="en-US" sz="3600" dirty="0" smtClean="0">
                <a:solidFill>
                  <a:srgbClr val="C00000"/>
                </a:solidFill>
              </a:rPr>
              <a:t>. </a:t>
            </a:r>
            <a:r>
              <a:rPr lang="en-US" sz="3600" dirty="0">
                <a:solidFill>
                  <a:srgbClr val="C00000"/>
                </a:solidFill>
              </a:rPr>
              <a:t>New High Cost Cardiovascular Drugs</a:t>
            </a:r>
          </a:p>
        </p:txBody>
      </p:sp>
      <p:sp>
        <p:nvSpPr>
          <p:cNvPr id="7" name="Content Placeholder 4"/>
          <p:cNvSpPr txBox="1">
            <a:spLocks/>
          </p:cNvSpPr>
          <p:nvPr/>
        </p:nvSpPr>
        <p:spPr>
          <a:xfrm>
            <a:off x="914400" y="1447800"/>
            <a:ext cx="6477000" cy="4906962"/>
          </a:xfrm>
          <a:prstGeom prst="rect">
            <a:avLst/>
          </a:prstGeom>
        </p:spPr>
        <p:txBody>
          <a:bodyPr/>
          <a:lstStyle>
            <a:lvl1pPr marL="342900" indent="-342900" algn="l" defTabSz="914400" rtl="0" eaLnBrk="1" latinLnBrk="0" hangingPunct="1">
              <a:spcBef>
                <a:spcPct val="20000"/>
              </a:spcBef>
              <a:buClr>
                <a:srgbClr val="C00000"/>
              </a:buClr>
              <a:buSzPct val="80000"/>
              <a:buFont typeface="Wingdings 3" panose="05040102010807070707" pitchFamily="18" charset="2"/>
              <a:buChar char="u"/>
              <a:defRPr sz="24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chemeClr val="accent5">
                  <a:lumMod val="50000"/>
                </a:schemeClr>
              </a:buClr>
              <a:buSzPct val="85000"/>
              <a:buFont typeface="Franklin Gothic Book" panose="020B0503020102020204" pitchFamily="34" charset="0"/>
              <a:buChar char="■"/>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rgbClr val="C00000"/>
              </a:buClr>
              <a:buSzPct val="75000"/>
              <a:buFont typeface="Wingdings 3" panose="05040102010807070707" pitchFamily="18" charset="2"/>
              <a:buChar char="w"/>
              <a:defRPr lang="en-US" sz="1600" kern="1200" dirty="0" smtClean="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Clr>
                <a:srgbClr val="6A737B"/>
              </a:buClr>
              <a:buSzPct val="110000"/>
              <a:buFont typeface="Franklin Gothic Book" panose="020B0503020102020204" pitchFamily="34" charset="0"/>
              <a:buChar char="□"/>
              <a:defRPr sz="13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Franklin Gothic Book" panose="020B0503020102020204" pitchFamily="34" charset="0"/>
              <a:buChar char="─"/>
              <a:defRPr sz="1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3" panose="05040102010807070707" pitchFamily="18" charset="2"/>
              <a:buNone/>
            </a:pPr>
            <a:r>
              <a:rPr lang="en-US" b="1" dirty="0" smtClean="0">
                <a:solidFill>
                  <a:srgbClr val="1C4A5A"/>
                </a:solidFill>
                <a:latin typeface="Franklin Gothic Demi" panose="020B0703020102020204" pitchFamily="34" charset="0"/>
              </a:rPr>
              <a:t>CONCERNS</a:t>
            </a:r>
          </a:p>
          <a:p>
            <a:pPr marL="342900" lvl="1" indent="-342900">
              <a:buClr>
                <a:srgbClr val="C00000"/>
              </a:buClr>
              <a:buSzPct val="80000"/>
              <a:buFont typeface="Wingdings 3" panose="05040102010807070707" pitchFamily="18" charset="2"/>
              <a:buChar char="u"/>
            </a:pPr>
            <a:r>
              <a:rPr lang="en-US" dirty="0" smtClean="0"/>
              <a:t>Each new drug is expensive compared to existing standard-of-care medications</a:t>
            </a:r>
          </a:p>
          <a:p>
            <a:pPr marL="1657350" lvl="4" indent="-342900">
              <a:buSzPct val="80000"/>
              <a:buFont typeface="Wingdings 3" panose="05040102010807070707" pitchFamily="18" charset="2"/>
              <a:buChar char="u"/>
            </a:pPr>
            <a:endParaRPr lang="en-US" dirty="0" smtClean="0"/>
          </a:p>
          <a:p>
            <a:pPr marL="342900" lvl="1" indent="-342900">
              <a:buClr>
                <a:srgbClr val="C00000"/>
              </a:buClr>
              <a:buSzPct val="80000"/>
              <a:buFont typeface="Wingdings 3" panose="05040102010807070707" pitchFamily="18" charset="2"/>
              <a:buChar char="u"/>
            </a:pPr>
            <a:r>
              <a:rPr lang="en-US" dirty="0" smtClean="0"/>
              <a:t>Annual cost of </a:t>
            </a:r>
            <a:r>
              <a:rPr lang="en-US" dirty="0" err="1" smtClean="0"/>
              <a:t>Repatha</a:t>
            </a:r>
            <a:r>
              <a:rPr lang="en-US" dirty="0" smtClean="0"/>
              <a:t>™ is expected to be about $14,500; </a:t>
            </a:r>
            <a:r>
              <a:rPr lang="en-US" dirty="0" err="1" smtClean="0"/>
              <a:t>Entresto</a:t>
            </a:r>
            <a:r>
              <a:rPr lang="en-US" dirty="0" smtClean="0"/>
              <a:t>™ would be about $4,500 annually</a:t>
            </a:r>
          </a:p>
          <a:p>
            <a:pPr marL="1657350" lvl="4" indent="-342900">
              <a:buSzPct val="80000"/>
              <a:buFont typeface="Wingdings 3" panose="05040102010807070707" pitchFamily="18" charset="2"/>
              <a:buChar char="u"/>
            </a:pPr>
            <a:endParaRPr lang="en-US" dirty="0" smtClean="0"/>
          </a:p>
          <a:p>
            <a:pPr marL="342900" lvl="1" indent="-342900">
              <a:buClr>
                <a:srgbClr val="C00000"/>
              </a:buClr>
              <a:buSzPct val="80000"/>
              <a:buFont typeface="Wingdings 3" panose="05040102010807070707" pitchFamily="18" charset="2"/>
              <a:buChar char="u"/>
            </a:pPr>
            <a:r>
              <a:rPr lang="en-US" dirty="0" smtClean="0"/>
              <a:t>Institute for Clinical and Economic Review found that these drugs would be cost-effective at about 15% of current pricing schemes</a:t>
            </a:r>
          </a:p>
          <a:p>
            <a:pPr marL="1657350" lvl="4" indent="-342900">
              <a:buSzPct val="80000"/>
              <a:buFont typeface="Wingdings 3" panose="05040102010807070707" pitchFamily="18" charset="2"/>
              <a:buChar char="u"/>
            </a:pPr>
            <a:endParaRPr lang="en-US" dirty="0" smtClean="0"/>
          </a:p>
          <a:p>
            <a:pPr marL="342900" lvl="1" indent="-342900">
              <a:buClr>
                <a:srgbClr val="C00000"/>
              </a:buClr>
              <a:buSzPct val="80000"/>
              <a:buFont typeface="Wingdings 3" panose="05040102010807070707" pitchFamily="18" charset="2"/>
              <a:buChar char="u"/>
            </a:pPr>
            <a:r>
              <a:rPr lang="en-US" dirty="0" smtClean="0"/>
              <a:t>If they keep patients out of the hospital, might they prove cost-effective?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1851083"/>
            <a:ext cx="4052888" cy="2711751"/>
          </a:xfrm>
          <a:prstGeom prst="roundRect">
            <a:avLst>
              <a:gd name="adj" fmla="val 8594"/>
            </a:avLst>
          </a:prstGeom>
          <a:solidFill>
            <a:srgbClr val="FFFFFF">
              <a:shade val="85000"/>
            </a:srgbClr>
          </a:solidFill>
          <a:ln>
            <a:no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27164395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14398" y="1664899"/>
            <a:ext cx="5676770" cy="3924300"/>
          </a:xfrm>
        </p:spPr>
        <p:txBody>
          <a:bodyPr/>
          <a:lstStyle/>
          <a:p>
            <a:pPr marL="0" indent="0">
              <a:buNone/>
            </a:pPr>
            <a:r>
              <a:rPr lang="en-US" b="1" dirty="0">
                <a:solidFill>
                  <a:srgbClr val="1C4A5A"/>
                </a:solidFill>
                <a:latin typeface="Franklin Gothic Demi" panose="020B0703020102020204" pitchFamily="34" charset="0"/>
              </a:rPr>
              <a:t>THE ISSUE</a:t>
            </a:r>
          </a:p>
          <a:p>
            <a:pPr marL="342900" lvl="1" indent="-342900">
              <a:buClr>
                <a:srgbClr val="C00000"/>
              </a:buClr>
              <a:buSzPct val="80000"/>
              <a:buFont typeface="Wingdings 3" panose="05040102010807070707" pitchFamily="18" charset="2"/>
              <a:buChar char="u"/>
            </a:pPr>
            <a:r>
              <a:rPr lang="en-US" dirty="0"/>
              <a:t>Robotically assisted </a:t>
            </a:r>
            <a:r>
              <a:rPr lang="en-US" b="1" dirty="0"/>
              <a:t>general surgery </a:t>
            </a:r>
            <a:r>
              <a:rPr lang="en-US" dirty="0"/>
              <a:t>cases are growing rapidly compared to robotically assisted laparoscopic prostatectomy and hysterectomy surgeries </a:t>
            </a:r>
            <a:r>
              <a:rPr lang="en-US" dirty="0" smtClean="0"/>
              <a:t/>
            </a:r>
            <a:br>
              <a:rPr lang="en-US" dirty="0" smtClean="0"/>
            </a:br>
            <a:endParaRPr lang="en-US" dirty="0"/>
          </a:p>
          <a:p>
            <a:pPr marL="342900" lvl="1" indent="-342900">
              <a:buClr>
                <a:srgbClr val="C00000"/>
              </a:buClr>
              <a:buSzPct val="80000"/>
              <a:buFont typeface="Wingdings 3" panose="05040102010807070707" pitchFamily="18" charset="2"/>
              <a:buChar char="u"/>
            </a:pPr>
            <a:r>
              <a:rPr lang="en-US" b="1" dirty="0"/>
              <a:t>da Vinci S:</a:t>
            </a:r>
            <a:r>
              <a:rPr lang="en-US" dirty="0"/>
              <a:t> End of life in December </a:t>
            </a:r>
            <a:r>
              <a:rPr lang="en-US" dirty="0" smtClean="0"/>
              <a:t>2017</a:t>
            </a:r>
            <a:br>
              <a:rPr lang="en-US" dirty="0" smtClean="0"/>
            </a:br>
            <a:endParaRPr lang="en-US" dirty="0" smtClean="0"/>
          </a:p>
          <a:p>
            <a:pPr marL="342900" lvl="1" indent="-342900">
              <a:buClr>
                <a:srgbClr val="C00000"/>
              </a:buClr>
              <a:buSzPct val="80000"/>
              <a:buFont typeface="Wingdings 3" panose="05040102010807070707" pitchFamily="18" charset="2"/>
              <a:buChar char="u"/>
            </a:pPr>
            <a:r>
              <a:rPr lang="en-US" dirty="0" smtClean="0"/>
              <a:t>Intuitive has introduced the da Vinci Xi platform that competes with its da Vinci Si and Si-e platforms </a:t>
            </a:r>
            <a:endParaRPr lang="en-US" dirty="0"/>
          </a:p>
        </p:txBody>
      </p:sp>
      <p:sp>
        <p:nvSpPr>
          <p:cNvPr id="8" name="Title 3"/>
          <p:cNvSpPr txBox="1">
            <a:spLocks/>
          </p:cNvSpPr>
          <p:nvPr/>
        </p:nvSpPr>
        <p:spPr>
          <a:xfrm>
            <a:off x="914400" y="457200"/>
            <a:ext cx="10566400" cy="1143000"/>
          </a:xfrm>
          <a:prstGeom prst="rect">
            <a:avLst/>
          </a:prstGeom>
        </p:spPr>
        <p:txBody>
          <a:bodyPr/>
          <a:lstStyle>
            <a:lvl1pPr algn="l" defTabSz="914400" rtl="0" eaLnBrk="1" latinLnBrk="0" hangingPunct="1">
              <a:spcBef>
                <a:spcPct val="0"/>
              </a:spcBef>
              <a:buNone/>
              <a:defRPr sz="3000" kern="1200">
                <a:solidFill>
                  <a:schemeClr val="tx1"/>
                </a:solidFill>
                <a:latin typeface="Franklin Gothic Demi" panose="020B0703020102020204" pitchFamily="34" charset="0"/>
                <a:ea typeface="+mj-ea"/>
                <a:cs typeface="+mj-cs"/>
              </a:defRPr>
            </a:lvl1pPr>
          </a:lstStyle>
          <a:p>
            <a:r>
              <a:rPr lang="en-US" sz="3600" dirty="0" smtClean="0">
                <a:solidFill>
                  <a:srgbClr val="C00000"/>
                </a:solidFill>
              </a:rPr>
              <a:t>7. </a:t>
            </a:r>
            <a:r>
              <a:rPr lang="en-US" sz="3600" dirty="0">
                <a:solidFill>
                  <a:srgbClr val="C00000"/>
                </a:solidFill>
              </a:rPr>
              <a:t>Changing Landscape of Robotic Surgery</a:t>
            </a:r>
          </a:p>
        </p:txBody>
      </p:sp>
      <p:pic>
        <p:nvPicPr>
          <p:cNvPr id="6" name="Picture 5"/>
          <p:cNvPicPr>
            <a:picLocks noChangeAspect="1"/>
          </p:cNvPicPr>
          <p:nvPr/>
        </p:nvPicPr>
        <p:blipFill>
          <a:blip r:embed="rId3"/>
          <a:stretch>
            <a:fillRect/>
          </a:stretch>
        </p:blipFill>
        <p:spPr>
          <a:xfrm>
            <a:off x="6591168" y="1664899"/>
            <a:ext cx="5373511" cy="3352800"/>
          </a:xfrm>
          <a:prstGeom prst="rect">
            <a:avLst/>
          </a:prstGeom>
        </p:spPr>
      </p:pic>
    </p:spTree>
    <p:extLst>
      <p:ext uri="{BB962C8B-B14F-4D97-AF65-F5344CB8AC3E}">
        <p14:creationId xmlns:p14="http://schemas.microsoft.com/office/powerpoint/2010/main" val="323449264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solidFill>
                  <a:srgbClr val="C00000"/>
                </a:solidFill>
              </a:rPr>
              <a:t>ECRI Institute</a:t>
            </a:r>
            <a:endParaRPr lang="en-US" sz="4000" dirty="0">
              <a:solidFill>
                <a:srgbClr val="C00000"/>
              </a:solidFill>
            </a:endParaRP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9424" y="2153960"/>
            <a:ext cx="5181600" cy="3457098"/>
          </a:xfrm>
          <a:prstGeom prst="roundRect">
            <a:avLst>
              <a:gd name="adj" fmla="val 8594"/>
            </a:avLst>
          </a:prstGeom>
          <a:solidFill>
            <a:srgbClr val="FFFFFF">
              <a:shade val="85000"/>
            </a:srgbClr>
          </a:solidFill>
          <a:ln>
            <a:noFill/>
          </a:ln>
          <a:effectLst>
            <a:outerShdw blurRad="50800" dist="38100" dir="8100000" algn="tr" rotWithShape="0">
              <a:prstClr val="black">
                <a:alpha val="40000"/>
              </a:prstClr>
            </a:outerShdw>
          </a:effectLst>
        </p:spPr>
      </p:pic>
      <p:sp>
        <p:nvSpPr>
          <p:cNvPr id="6" name="Content Placeholder 5"/>
          <p:cNvSpPr>
            <a:spLocks noGrp="1"/>
          </p:cNvSpPr>
          <p:nvPr>
            <p:ph idx="10"/>
          </p:nvPr>
        </p:nvSpPr>
        <p:spPr>
          <a:xfrm>
            <a:off x="7391400" y="1267658"/>
            <a:ext cx="4419600" cy="4343400"/>
          </a:xfrm>
        </p:spPr>
        <p:txBody>
          <a:bodyPr/>
          <a:lstStyle/>
          <a:p>
            <a:r>
              <a:rPr lang="en-US" sz="2000" dirty="0" smtClean="0"/>
              <a:t>Independent and research driven international nonprofit</a:t>
            </a:r>
            <a:br>
              <a:rPr lang="en-US" sz="2000" dirty="0" smtClean="0"/>
            </a:br>
            <a:endParaRPr lang="en-US" sz="2000" dirty="0" smtClean="0"/>
          </a:p>
          <a:p>
            <a:r>
              <a:rPr lang="en-US" sz="2000" dirty="0" smtClean="0"/>
              <a:t>Strict conflict-of-interest rules</a:t>
            </a:r>
          </a:p>
          <a:p>
            <a:pPr marL="0" indent="0">
              <a:buNone/>
            </a:pPr>
            <a:endParaRPr lang="en-US" sz="2000" dirty="0"/>
          </a:p>
          <a:p>
            <a:r>
              <a:rPr lang="en-US" sz="2000" dirty="0"/>
              <a:t>World class experts </a:t>
            </a:r>
            <a:r>
              <a:rPr lang="en-US" sz="2000" dirty="0" smtClean="0"/>
              <a:t>improving patient care</a:t>
            </a:r>
            <a:r>
              <a:rPr lang="en-US" sz="2000" dirty="0"/>
              <a:t>, </a:t>
            </a:r>
            <a:r>
              <a:rPr lang="en-US" sz="2000" dirty="0" smtClean="0"/>
              <a:t>mitigating decision risk </a:t>
            </a:r>
            <a:r>
              <a:rPr lang="en-US" sz="2000" dirty="0"/>
              <a:t>on </a:t>
            </a:r>
            <a:r>
              <a:rPr lang="en-US" sz="2000" dirty="0" smtClean="0"/>
              <a:t>technology </a:t>
            </a:r>
            <a:r>
              <a:rPr lang="en-US" sz="2000" dirty="0"/>
              <a:t>&amp; </a:t>
            </a:r>
            <a:r>
              <a:rPr lang="en-US" sz="2000" dirty="0" smtClean="0"/>
              <a:t>providing cost avoidance solutions</a:t>
            </a:r>
            <a:endParaRPr lang="en-US" sz="2000" dirty="0"/>
          </a:p>
          <a:p>
            <a:pPr lvl="1">
              <a:buClr>
                <a:schemeClr val="accent6"/>
              </a:buClr>
              <a:buSzPct val="85000"/>
            </a:pPr>
            <a:r>
              <a:rPr lang="en-US" sz="1800" dirty="0"/>
              <a:t>Federally certified patient safety organization and evidence based practice center  -  Agency for Healthcare Research and Quality</a:t>
            </a:r>
          </a:p>
          <a:p>
            <a:endParaRPr lang="en-US" sz="2000"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267658"/>
            <a:ext cx="3200400" cy="2135267"/>
          </a:xfrm>
          <a:prstGeom prst="roundRect">
            <a:avLst>
              <a:gd name="adj" fmla="val 8594"/>
            </a:avLst>
          </a:prstGeom>
          <a:solidFill>
            <a:srgbClr val="FFFFFF">
              <a:shade val="85000"/>
            </a:srgbClr>
          </a:solidFill>
          <a:ln>
            <a:noFill/>
          </a:ln>
          <a:effectLst>
            <a:outerShdw blurRad="50800" dist="38100" dir="8100000" algn="tr" rotWithShape="0">
              <a:prstClr val="black">
                <a:alpha val="40000"/>
              </a:prstClr>
            </a:outerShd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1242974"/>
            <a:ext cx="3276600" cy="2180987"/>
          </a:xfrm>
          <a:prstGeom prst="roundRect">
            <a:avLst>
              <a:gd name="adj" fmla="val 8594"/>
            </a:avLst>
          </a:prstGeom>
          <a:solidFill>
            <a:srgbClr val="FFFFFF">
              <a:shade val="85000"/>
            </a:srgbClr>
          </a:solidFill>
          <a:ln>
            <a:no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75399296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914400" y="457200"/>
            <a:ext cx="10566400" cy="1143000"/>
          </a:xfrm>
          <a:prstGeom prst="rect">
            <a:avLst/>
          </a:prstGeom>
        </p:spPr>
        <p:txBody>
          <a:bodyPr/>
          <a:lstStyle>
            <a:lvl1pPr algn="l" defTabSz="914400" rtl="0" eaLnBrk="1" latinLnBrk="0" hangingPunct="1">
              <a:spcBef>
                <a:spcPct val="0"/>
              </a:spcBef>
              <a:buNone/>
              <a:defRPr sz="3000" kern="1200">
                <a:solidFill>
                  <a:schemeClr val="tx1"/>
                </a:solidFill>
                <a:latin typeface="Franklin Gothic Demi" panose="020B0703020102020204" pitchFamily="34" charset="0"/>
                <a:ea typeface="+mj-ea"/>
                <a:cs typeface="+mj-cs"/>
              </a:defRPr>
            </a:lvl1pPr>
          </a:lstStyle>
          <a:p>
            <a:r>
              <a:rPr lang="en-US" sz="3600" dirty="0" smtClean="0">
                <a:solidFill>
                  <a:srgbClr val="C00000"/>
                </a:solidFill>
              </a:rPr>
              <a:t>7. </a:t>
            </a:r>
            <a:r>
              <a:rPr lang="en-US" sz="3600" dirty="0">
                <a:solidFill>
                  <a:srgbClr val="C00000"/>
                </a:solidFill>
              </a:rPr>
              <a:t>Changing Landscape of Robotic Surgery</a:t>
            </a:r>
          </a:p>
        </p:txBody>
      </p:sp>
      <p:sp>
        <p:nvSpPr>
          <p:cNvPr id="7" name="Content Placeholder 4"/>
          <p:cNvSpPr txBox="1">
            <a:spLocks/>
          </p:cNvSpPr>
          <p:nvPr/>
        </p:nvSpPr>
        <p:spPr>
          <a:xfrm>
            <a:off x="914401" y="1752600"/>
            <a:ext cx="6781800" cy="3352800"/>
          </a:xfrm>
          <a:prstGeom prst="rect">
            <a:avLst/>
          </a:prstGeom>
        </p:spPr>
        <p:txBody>
          <a:bodyPr/>
          <a:lstStyle>
            <a:lvl1pPr marL="342900" indent="-342900" algn="l" defTabSz="914400" rtl="0" eaLnBrk="1" latinLnBrk="0" hangingPunct="1">
              <a:spcBef>
                <a:spcPct val="20000"/>
              </a:spcBef>
              <a:buClr>
                <a:srgbClr val="C00000"/>
              </a:buClr>
              <a:buSzPct val="80000"/>
              <a:buFont typeface="Wingdings 3" panose="05040102010807070707" pitchFamily="18" charset="2"/>
              <a:buChar char="u"/>
              <a:defRPr sz="24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chemeClr val="accent5">
                  <a:lumMod val="50000"/>
                </a:schemeClr>
              </a:buClr>
              <a:buSzPct val="85000"/>
              <a:buFont typeface="Franklin Gothic Book" panose="020B0503020102020204" pitchFamily="34" charset="0"/>
              <a:buChar char="■"/>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rgbClr val="C00000"/>
              </a:buClr>
              <a:buSzPct val="75000"/>
              <a:buFont typeface="Wingdings 3" panose="05040102010807070707" pitchFamily="18" charset="2"/>
              <a:buChar char="w"/>
              <a:defRPr lang="en-US" sz="1600" kern="1200" dirty="0" smtClean="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Clr>
                <a:srgbClr val="6A737B"/>
              </a:buClr>
              <a:buSzPct val="110000"/>
              <a:buFont typeface="Franklin Gothic Book" panose="020B0503020102020204" pitchFamily="34" charset="0"/>
              <a:buChar char="□"/>
              <a:defRPr sz="13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Franklin Gothic Book" panose="020B0503020102020204" pitchFamily="34" charset="0"/>
              <a:buChar char="─"/>
              <a:defRPr sz="1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3" panose="05040102010807070707" pitchFamily="18" charset="2"/>
              <a:buNone/>
            </a:pPr>
            <a:r>
              <a:rPr lang="en-US" b="1" dirty="0" smtClean="0">
                <a:solidFill>
                  <a:srgbClr val="1C4A5A"/>
                </a:solidFill>
                <a:latin typeface="Franklin Gothic Demi" panose="020B0703020102020204" pitchFamily="34" charset="0"/>
              </a:rPr>
              <a:t>CONCERNS</a:t>
            </a:r>
          </a:p>
          <a:p>
            <a:pPr marL="342900" lvl="1" indent="-342900">
              <a:buClr>
                <a:srgbClr val="C00000"/>
              </a:buClr>
              <a:buSzPct val="80000"/>
              <a:buFont typeface="Wingdings 3" panose="05040102010807070707" pitchFamily="18" charset="2"/>
              <a:buChar char="u"/>
            </a:pPr>
            <a:r>
              <a:rPr lang="en-US" dirty="0" smtClean="0"/>
              <a:t>Diffusion of new procedures in the absence of evidence supporting better patient outcomes</a:t>
            </a:r>
            <a:br>
              <a:rPr lang="en-US" dirty="0" smtClean="0"/>
            </a:br>
            <a:endParaRPr lang="en-US" dirty="0" smtClean="0"/>
          </a:p>
          <a:p>
            <a:pPr marL="342900" lvl="1" indent="-342900">
              <a:buClr>
                <a:srgbClr val="C00000"/>
              </a:buClr>
              <a:buSzPct val="80000"/>
              <a:buFont typeface="Wingdings 3" panose="05040102010807070707" pitchFamily="18" charset="2"/>
              <a:buChar char="u"/>
            </a:pPr>
            <a:r>
              <a:rPr lang="en-US" dirty="0" smtClean="0"/>
              <a:t>Increasing number of new surgeons with robotic fellowship and residency training</a:t>
            </a:r>
            <a:br>
              <a:rPr lang="en-US" dirty="0" smtClean="0"/>
            </a:br>
            <a:endParaRPr lang="en-US" dirty="0" smtClean="0"/>
          </a:p>
          <a:p>
            <a:pPr marL="342900" lvl="1" indent="-342900">
              <a:buClr>
                <a:srgbClr val="C00000"/>
              </a:buClr>
              <a:buSzPct val="80000"/>
              <a:buFont typeface="Wingdings 3" panose="05040102010807070707" pitchFamily="18" charset="2"/>
              <a:buChar char="u"/>
            </a:pPr>
            <a:r>
              <a:rPr lang="en-US" dirty="0" smtClean="0"/>
              <a:t>Increased cost per case of about $1,500 for robotically assisted procedures.</a:t>
            </a:r>
            <a:endParaRPr lang="en-US" dirty="0"/>
          </a:p>
        </p:txBody>
      </p:sp>
      <p:pic>
        <p:nvPicPr>
          <p:cNvPr id="2" name="Picture 1"/>
          <p:cNvPicPr>
            <a:picLocks noChangeAspect="1"/>
          </p:cNvPicPr>
          <p:nvPr/>
        </p:nvPicPr>
        <p:blipFill>
          <a:blip r:embed="rId3"/>
          <a:stretch>
            <a:fillRect/>
          </a:stretch>
        </p:blipFill>
        <p:spPr>
          <a:xfrm>
            <a:off x="7924800" y="1143000"/>
            <a:ext cx="3935104" cy="5219700"/>
          </a:xfrm>
          <a:prstGeom prst="rect">
            <a:avLst/>
          </a:prstGeom>
        </p:spPr>
      </p:pic>
    </p:spTree>
    <p:extLst>
      <p:ext uri="{BB962C8B-B14F-4D97-AF65-F5344CB8AC3E}">
        <p14:creationId xmlns:p14="http://schemas.microsoft.com/office/powerpoint/2010/main" val="204926107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94709" y="4131926"/>
            <a:ext cx="2672119" cy="111338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0548" y="1732507"/>
            <a:ext cx="2857500" cy="80962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9599" y="2517707"/>
            <a:ext cx="3859397" cy="2170911"/>
          </a:xfrm>
          <a:prstGeom prst="rect">
            <a:avLst/>
          </a:prstGeom>
        </p:spPr>
      </p:pic>
      <p:sp>
        <p:nvSpPr>
          <p:cNvPr id="8" name="Title 3"/>
          <p:cNvSpPr txBox="1">
            <a:spLocks/>
          </p:cNvSpPr>
          <p:nvPr/>
        </p:nvSpPr>
        <p:spPr>
          <a:xfrm>
            <a:off x="914400" y="457200"/>
            <a:ext cx="10566400" cy="1143000"/>
          </a:xfrm>
          <a:prstGeom prst="rect">
            <a:avLst/>
          </a:prstGeom>
        </p:spPr>
        <p:txBody>
          <a:bodyPr/>
          <a:lstStyle>
            <a:lvl1pPr algn="l" defTabSz="914400" rtl="0" eaLnBrk="1" latinLnBrk="0" hangingPunct="1">
              <a:spcBef>
                <a:spcPct val="0"/>
              </a:spcBef>
              <a:buNone/>
              <a:defRPr sz="3000" kern="1200">
                <a:solidFill>
                  <a:schemeClr val="tx1"/>
                </a:solidFill>
                <a:latin typeface="Franklin Gothic Demi" panose="020B0703020102020204" pitchFamily="34" charset="0"/>
                <a:ea typeface="+mj-ea"/>
                <a:cs typeface="+mj-cs"/>
              </a:defRPr>
            </a:lvl1pPr>
          </a:lstStyle>
          <a:p>
            <a:r>
              <a:rPr lang="en-US" sz="3600" dirty="0" smtClean="0">
                <a:solidFill>
                  <a:srgbClr val="C00000"/>
                </a:solidFill>
              </a:rPr>
              <a:t>7. </a:t>
            </a:r>
            <a:r>
              <a:rPr lang="en-US" sz="3600" dirty="0">
                <a:solidFill>
                  <a:srgbClr val="C00000"/>
                </a:solidFill>
              </a:rPr>
              <a:t>Changing Landscape of Robotic Surgery</a:t>
            </a:r>
          </a:p>
        </p:txBody>
      </p:sp>
      <p:sp>
        <p:nvSpPr>
          <p:cNvPr id="9" name="Content Placeholder 4"/>
          <p:cNvSpPr txBox="1">
            <a:spLocks noGrp="1"/>
          </p:cNvSpPr>
          <p:nvPr>
            <p:ph idx="1"/>
          </p:nvPr>
        </p:nvSpPr>
        <p:spPr>
          <a:xfrm>
            <a:off x="914400" y="1618527"/>
            <a:ext cx="6967113" cy="3334473"/>
          </a:xfrm>
          <a:prstGeom prst="rect">
            <a:avLst/>
          </a:prstGeom>
        </p:spPr>
        <p:txBody>
          <a:bodyPr/>
          <a:lstStyle>
            <a:lvl1pPr marL="342900" indent="-342900" algn="l" defTabSz="914400" rtl="0" eaLnBrk="1" latinLnBrk="0" hangingPunct="1">
              <a:spcBef>
                <a:spcPct val="20000"/>
              </a:spcBef>
              <a:buClr>
                <a:srgbClr val="C00000"/>
              </a:buClr>
              <a:buSzPct val="80000"/>
              <a:buFont typeface="Wingdings 3" panose="05040102010807070707" pitchFamily="18" charset="2"/>
              <a:buChar char="u"/>
              <a:defRPr sz="2400" kern="1200">
                <a:solidFill>
                  <a:schemeClr val="tx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Clr>
                <a:schemeClr val="accent5">
                  <a:lumMod val="50000"/>
                </a:schemeClr>
              </a:buClr>
              <a:buSzPct val="85000"/>
              <a:buFont typeface="Franklin Gothic Book" panose="020B0503020102020204" pitchFamily="34" charset="0"/>
              <a:buChar char="■"/>
              <a:defRPr sz="20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Clr>
                <a:srgbClr val="C00000"/>
              </a:buClr>
              <a:buSzPct val="75000"/>
              <a:buFont typeface="Wingdings 3" panose="05040102010807070707" pitchFamily="18" charset="2"/>
              <a:buChar char="w"/>
              <a:defRPr lang="en-US" sz="1600" kern="1200" dirty="0" smtClean="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Clr>
                <a:srgbClr val="6A737B"/>
              </a:buClr>
              <a:buSzPct val="110000"/>
              <a:buFont typeface="Franklin Gothic Book" panose="020B0503020102020204" pitchFamily="34" charset="0"/>
              <a:buChar char="□"/>
              <a:defRPr sz="13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Franklin Gothic Book" panose="020B0503020102020204" pitchFamily="34" charset="0"/>
              <a:buChar char="─"/>
              <a:defRPr sz="1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3" panose="05040102010807070707" pitchFamily="18" charset="2"/>
              <a:buNone/>
            </a:pPr>
            <a:r>
              <a:rPr lang="en-US" b="1" dirty="0" smtClean="0">
                <a:solidFill>
                  <a:srgbClr val="1C4A5A"/>
                </a:solidFill>
                <a:latin typeface="Franklin Gothic Demi" panose="020B0703020102020204" pitchFamily="34" charset="0"/>
              </a:rPr>
              <a:t>FUTURE COMPETITION</a:t>
            </a:r>
          </a:p>
          <a:p>
            <a:pPr marL="342900" lvl="1" indent="-342900">
              <a:buClr>
                <a:srgbClr val="C00000"/>
              </a:buClr>
              <a:buSzPct val="80000"/>
              <a:buFont typeface="Wingdings 3" panose="05040102010807070707" pitchFamily="18" charset="2"/>
              <a:buChar char="u"/>
            </a:pPr>
            <a:r>
              <a:rPr lang="en-US" dirty="0" smtClean="0"/>
              <a:t>Titan Medical SPORT™ (Single Port Orifice Robotic Technology™)</a:t>
            </a:r>
          </a:p>
          <a:p>
            <a:pPr marL="342900" lvl="1" indent="-342900">
              <a:buClr>
                <a:srgbClr val="C00000"/>
              </a:buClr>
              <a:buSzPct val="80000"/>
              <a:buFont typeface="Wingdings 3" panose="05040102010807070707" pitchFamily="18" charset="2"/>
              <a:buChar char="u"/>
            </a:pPr>
            <a:r>
              <a:rPr lang="en-US" dirty="0" err="1" smtClean="0"/>
              <a:t>TransEnterix</a:t>
            </a:r>
            <a:r>
              <a:rPr lang="en-US" dirty="0" smtClean="0"/>
              <a:t> </a:t>
            </a:r>
            <a:r>
              <a:rPr lang="en-US" dirty="0" err="1" smtClean="0"/>
              <a:t>SurgiBot</a:t>
            </a:r>
            <a:r>
              <a:rPr lang="en-US" dirty="0" smtClean="0"/>
              <a:t>™</a:t>
            </a:r>
          </a:p>
          <a:p>
            <a:pPr marL="342900" lvl="1" indent="-342900">
              <a:buClr>
                <a:srgbClr val="C00000"/>
              </a:buClr>
              <a:buSzPct val="80000"/>
              <a:buFont typeface="Wingdings 3" panose="05040102010807070707" pitchFamily="18" charset="2"/>
              <a:buChar char="u"/>
            </a:pPr>
            <a:r>
              <a:rPr lang="en-US" dirty="0" smtClean="0"/>
              <a:t>Both are focused on single-site surgery robotic systems designed to be less expensive than da Vinci models</a:t>
            </a:r>
          </a:p>
          <a:p>
            <a:pPr marL="342900" lvl="1" indent="-342900">
              <a:buClr>
                <a:srgbClr val="C00000"/>
              </a:buClr>
              <a:buSzPct val="80000"/>
              <a:buFont typeface="Wingdings 3" panose="05040102010807070707" pitchFamily="18" charset="2"/>
              <a:buChar char="u"/>
            </a:pPr>
            <a:r>
              <a:rPr lang="en-US" dirty="0" smtClean="0"/>
              <a:t>Verily (formerly Google Life Sciences) and Ethicon announce partnership focused on leading-edge robotics in surgery</a:t>
            </a:r>
          </a:p>
          <a:p>
            <a:pPr lvl="1"/>
            <a:r>
              <a:rPr lang="en-US" dirty="0" smtClean="0"/>
              <a:t>Verb Surgical in December 2015</a:t>
            </a:r>
            <a:endParaRPr lang="en-US" dirty="0"/>
          </a:p>
        </p:txBody>
      </p:sp>
    </p:spTree>
    <p:extLst>
      <p:ext uri="{BB962C8B-B14F-4D97-AF65-F5344CB8AC3E}">
        <p14:creationId xmlns:p14="http://schemas.microsoft.com/office/powerpoint/2010/main" val="160502235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47274"/>
            <a:ext cx="7010400" cy="4772526"/>
          </a:xfrm>
        </p:spPr>
        <p:txBody>
          <a:bodyPr/>
          <a:lstStyle/>
          <a:p>
            <a:pPr marL="0" indent="0">
              <a:buNone/>
            </a:pPr>
            <a:r>
              <a:rPr lang="en-US" b="1" dirty="0">
                <a:solidFill>
                  <a:srgbClr val="1C4A5A"/>
                </a:solidFill>
                <a:latin typeface="Franklin Gothic Demi" panose="020B0703020102020204" pitchFamily="34" charset="0"/>
              </a:rPr>
              <a:t>WHAT IS IT?</a:t>
            </a:r>
          </a:p>
          <a:p>
            <a:pPr marL="342900" lvl="1" indent="-342900">
              <a:buClr>
                <a:srgbClr val="C00000"/>
              </a:buClr>
              <a:buSzPct val="80000"/>
              <a:buFont typeface="Wingdings 3" panose="05040102010807070707" pitchFamily="18" charset="2"/>
              <a:buChar char="u"/>
            </a:pPr>
            <a:r>
              <a:rPr lang="en-US" dirty="0"/>
              <a:t>Spectral CT separates the energy band of x-rays into two or more narrow energy bands, which are each absorbed differently by different </a:t>
            </a:r>
            <a:r>
              <a:rPr lang="en-US" dirty="0" smtClean="0"/>
              <a:t>tissues</a:t>
            </a:r>
            <a:endParaRPr lang="en-US" dirty="0"/>
          </a:p>
          <a:p>
            <a:pPr marL="342900" lvl="1" indent="-342900">
              <a:buClr>
                <a:srgbClr val="C00000"/>
              </a:buClr>
              <a:buSzPct val="80000"/>
              <a:buFont typeface="Wingdings 3" panose="05040102010807070707" pitchFamily="18" charset="2"/>
              <a:buChar char="u"/>
            </a:pPr>
            <a:r>
              <a:rPr lang="en-US" dirty="0" smtClean="0"/>
              <a:t>CT with </a:t>
            </a:r>
            <a:r>
              <a:rPr lang="en-US" dirty="0"/>
              <a:t>functional imaging capability, rather than just structural imaging </a:t>
            </a:r>
            <a:r>
              <a:rPr lang="en-US" dirty="0" smtClean="0"/>
              <a:t>capabilities</a:t>
            </a:r>
            <a:br>
              <a:rPr lang="en-US" dirty="0" smtClean="0"/>
            </a:br>
            <a:endParaRPr lang="en-US" dirty="0"/>
          </a:p>
          <a:p>
            <a:pPr marL="0" indent="0">
              <a:buNone/>
            </a:pPr>
            <a:r>
              <a:rPr lang="en-US" b="1" dirty="0" smtClean="0">
                <a:solidFill>
                  <a:srgbClr val="1C4A5A"/>
                </a:solidFill>
                <a:latin typeface="Franklin Gothic Demi" panose="020B0703020102020204" pitchFamily="34" charset="0"/>
              </a:rPr>
              <a:t>POSSIBLE </a:t>
            </a:r>
            <a:r>
              <a:rPr lang="en-US" b="1" dirty="0">
                <a:solidFill>
                  <a:srgbClr val="1C4A5A"/>
                </a:solidFill>
                <a:latin typeface="Franklin Gothic Demi" panose="020B0703020102020204" pitchFamily="34" charset="0"/>
              </a:rPr>
              <a:t>CLINCIAL INDICATIONS</a:t>
            </a:r>
          </a:p>
          <a:p>
            <a:pPr marL="342900" lvl="1" indent="-342900">
              <a:buClr>
                <a:srgbClr val="C00000"/>
              </a:buClr>
              <a:buSzPct val="80000"/>
              <a:buFont typeface="Wingdings 3" panose="05040102010807070707" pitchFamily="18" charset="2"/>
              <a:buChar char="u"/>
            </a:pPr>
            <a:r>
              <a:rPr lang="en-US" dirty="0" smtClean="0"/>
              <a:t>Soft-tissue </a:t>
            </a:r>
            <a:r>
              <a:rPr lang="en-US" dirty="0"/>
              <a:t>contrast improvements may allow virtual techniques to be used to remove bone from tissue of </a:t>
            </a:r>
            <a:r>
              <a:rPr lang="en-US" dirty="0" smtClean="0"/>
              <a:t>interest</a:t>
            </a:r>
            <a:endParaRPr lang="en-US" dirty="0"/>
          </a:p>
          <a:p>
            <a:pPr marL="342900" lvl="1" indent="-342900">
              <a:buClr>
                <a:srgbClr val="C00000"/>
              </a:buClr>
              <a:buSzPct val="80000"/>
              <a:buFont typeface="Wingdings 3" panose="05040102010807070707" pitchFamily="18" charset="2"/>
              <a:buChar char="u"/>
            </a:pPr>
            <a:r>
              <a:rPr lang="en-US" dirty="0"/>
              <a:t>Abdominal spectral CT for diagnosis of suspicious lesions in soft-tissue organs (e.g., kidneys, pancreas)</a:t>
            </a:r>
          </a:p>
          <a:p>
            <a:pPr marL="342900" lvl="1" indent="-342900">
              <a:buClr>
                <a:srgbClr val="C00000"/>
              </a:buClr>
              <a:buSzPct val="80000"/>
              <a:buFont typeface="Wingdings 3" panose="05040102010807070707" pitchFamily="18" charset="2"/>
              <a:buChar char="u"/>
            </a:pP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57534" y="1752600"/>
            <a:ext cx="4834466" cy="3002280"/>
          </a:xfrm>
          <a:prstGeom prst="roundRect">
            <a:avLst>
              <a:gd name="adj" fmla="val 8594"/>
            </a:avLst>
          </a:prstGeom>
          <a:solidFill>
            <a:srgbClr val="FFFFFF">
              <a:shade val="85000"/>
            </a:srgbClr>
          </a:solidFill>
          <a:ln>
            <a:noFill/>
          </a:ln>
          <a:effectLst/>
        </p:spPr>
      </p:pic>
      <p:sp>
        <p:nvSpPr>
          <p:cNvPr id="6" name="Title 3"/>
          <p:cNvSpPr txBox="1">
            <a:spLocks/>
          </p:cNvSpPr>
          <p:nvPr/>
        </p:nvSpPr>
        <p:spPr>
          <a:xfrm>
            <a:off x="914400" y="457200"/>
            <a:ext cx="10566400" cy="1143000"/>
          </a:xfrm>
          <a:prstGeom prst="rect">
            <a:avLst/>
          </a:prstGeom>
        </p:spPr>
        <p:txBody>
          <a:bodyPr/>
          <a:lstStyle>
            <a:lvl1pPr algn="l" defTabSz="914400" rtl="0" eaLnBrk="1" latinLnBrk="0" hangingPunct="1">
              <a:spcBef>
                <a:spcPct val="0"/>
              </a:spcBef>
              <a:buNone/>
              <a:defRPr sz="3000" kern="1200">
                <a:solidFill>
                  <a:schemeClr val="tx1"/>
                </a:solidFill>
                <a:latin typeface="Franklin Gothic Demi" panose="020B0703020102020204" pitchFamily="34" charset="0"/>
                <a:ea typeface="+mj-ea"/>
                <a:cs typeface="+mj-cs"/>
              </a:defRPr>
            </a:lvl1pPr>
          </a:lstStyle>
          <a:p>
            <a:r>
              <a:rPr lang="en-US" sz="3600" dirty="0" smtClean="0">
                <a:solidFill>
                  <a:srgbClr val="C00000"/>
                </a:solidFill>
              </a:rPr>
              <a:t>8. </a:t>
            </a:r>
            <a:r>
              <a:rPr lang="en-US" sz="3600" dirty="0">
                <a:solidFill>
                  <a:srgbClr val="C00000"/>
                </a:solidFill>
              </a:rPr>
              <a:t>Spectral CT</a:t>
            </a:r>
          </a:p>
        </p:txBody>
      </p:sp>
    </p:spTree>
    <p:extLst>
      <p:ext uri="{BB962C8B-B14F-4D97-AF65-F5344CB8AC3E}">
        <p14:creationId xmlns:p14="http://schemas.microsoft.com/office/powerpoint/2010/main" val="110762876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914400" y="1447800"/>
            <a:ext cx="7543800" cy="4038600"/>
          </a:xfrm>
        </p:spPr>
        <p:txBody>
          <a:bodyPr/>
          <a:lstStyle/>
          <a:p>
            <a:pPr marL="0" indent="0">
              <a:buNone/>
            </a:pPr>
            <a:r>
              <a:rPr lang="en-US" dirty="0" smtClean="0">
                <a:solidFill>
                  <a:srgbClr val="1C4A5A"/>
                </a:solidFill>
                <a:latin typeface="Franklin Gothic Demi" panose="020B0703020102020204" pitchFamily="34" charset="0"/>
              </a:rPr>
              <a:t>CONCERNS</a:t>
            </a:r>
            <a:endParaRPr lang="en-US" b="1" dirty="0">
              <a:solidFill>
                <a:srgbClr val="1C4A5A"/>
              </a:solidFill>
              <a:latin typeface="Franklin Gothic Demi" panose="020B0703020102020204" pitchFamily="34" charset="0"/>
            </a:endParaRPr>
          </a:p>
          <a:p>
            <a:pPr marL="342900" lvl="1" indent="-342900">
              <a:buClr>
                <a:srgbClr val="C00000"/>
              </a:buClr>
              <a:buSzPct val="80000"/>
              <a:buFont typeface="Wingdings 3" panose="05040102010807070707" pitchFamily="18" charset="2"/>
              <a:buChar char="u"/>
            </a:pPr>
            <a:r>
              <a:rPr lang="en-US" dirty="0" smtClean="0"/>
              <a:t>Costs </a:t>
            </a:r>
            <a:r>
              <a:rPr lang="en-US" dirty="0"/>
              <a:t>are significantly higher than more conventional CTs: </a:t>
            </a:r>
            <a:r>
              <a:rPr lang="en-US" dirty="0" smtClean="0"/>
              <a:t>$</a:t>
            </a:r>
            <a:r>
              <a:rPr lang="en-US" dirty="0"/>
              <a:t>1.6M to $2.2M in </a:t>
            </a:r>
            <a:r>
              <a:rPr lang="en-US" dirty="0" smtClean="0"/>
              <a:t>capital</a:t>
            </a:r>
          </a:p>
          <a:p>
            <a:pPr marL="1657350" lvl="4" indent="-342900">
              <a:buSzPct val="80000"/>
              <a:buFont typeface="Wingdings 3" panose="05040102010807070707" pitchFamily="18" charset="2"/>
              <a:buChar char="u"/>
            </a:pPr>
            <a:endParaRPr lang="en-US" dirty="0"/>
          </a:p>
          <a:p>
            <a:r>
              <a:rPr lang="en-US" sz="2000" dirty="0" smtClean="0"/>
              <a:t>No upgrade path to spectral capability is available for current CT systems in use</a:t>
            </a:r>
            <a:br>
              <a:rPr lang="en-US" sz="2000" dirty="0" smtClean="0"/>
            </a:br>
            <a:endParaRPr lang="en-US" sz="2000" dirty="0" smtClean="0"/>
          </a:p>
          <a:p>
            <a:r>
              <a:rPr lang="en-US" sz="2000" dirty="0" smtClean="0"/>
              <a:t>No additional reimbursement is available, so consider spectral CT’s effect on financial performance of CT services</a:t>
            </a:r>
          </a:p>
          <a:p>
            <a:pPr lvl="4"/>
            <a:endParaRPr lang="en-US" sz="2000" dirty="0" smtClean="0"/>
          </a:p>
          <a:p>
            <a:pPr marL="342900" lvl="1" indent="-342900">
              <a:buClr>
                <a:srgbClr val="C00000"/>
              </a:buClr>
              <a:buSzPct val="80000"/>
              <a:buFont typeface="Wingdings 3" panose="05040102010807070707" pitchFamily="18" charset="2"/>
              <a:buChar char="u"/>
            </a:pPr>
            <a:r>
              <a:rPr lang="en-US" dirty="0"/>
              <a:t>Be aware that using a variety of CT image sets to reconstruct and read an image may present challenges to interpreting </a:t>
            </a:r>
            <a:r>
              <a:rPr lang="en-US" dirty="0" smtClean="0"/>
              <a:t>radiologists</a:t>
            </a:r>
          </a:p>
          <a:p>
            <a:pPr marL="0" lvl="1" indent="0">
              <a:buClr>
                <a:srgbClr val="C00000"/>
              </a:buClr>
              <a:buSzPct val="80000"/>
              <a:buNone/>
            </a:pPr>
            <a:endParaRPr lang="en-US" dirty="0"/>
          </a:p>
        </p:txBody>
      </p:sp>
      <p:sp>
        <p:nvSpPr>
          <p:cNvPr id="4" name="Title 3"/>
          <p:cNvSpPr txBox="1">
            <a:spLocks/>
          </p:cNvSpPr>
          <p:nvPr/>
        </p:nvSpPr>
        <p:spPr>
          <a:xfrm>
            <a:off x="914400" y="457200"/>
            <a:ext cx="10566400" cy="1143000"/>
          </a:xfrm>
          <a:prstGeom prst="rect">
            <a:avLst/>
          </a:prstGeom>
        </p:spPr>
        <p:txBody>
          <a:bodyPr/>
          <a:lstStyle>
            <a:lvl1pPr algn="l" defTabSz="914400" rtl="0" eaLnBrk="1" latinLnBrk="0" hangingPunct="1">
              <a:spcBef>
                <a:spcPct val="0"/>
              </a:spcBef>
              <a:buNone/>
              <a:defRPr sz="3000" kern="1200">
                <a:solidFill>
                  <a:schemeClr val="tx1"/>
                </a:solidFill>
                <a:latin typeface="Franklin Gothic Demi" panose="020B0703020102020204" pitchFamily="34" charset="0"/>
                <a:ea typeface="+mj-ea"/>
                <a:cs typeface="+mj-cs"/>
              </a:defRPr>
            </a:lvl1pPr>
          </a:lstStyle>
          <a:p>
            <a:r>
              <a:rPr lang="en-US" sz="3600" dirty="0">
                <a:solidFill>
                  <a:srgbClr val="C00000"/>
                </a:solidFill>
              </a:rPr>
              <a:t>8</a:t>
            </a:r>
            <a:r>
              <a:rPr lang="en-US" sz="3600" dirty="0" smtClean="0">
                <a:solidFill>
                  <a:srgbClr val="C00000"/>
                </a:solidFill>
              </a:rPr>
              <a:t>. </a:t>
            </a:r>
            <a:r>
              <a:rPr lang="en-US" sz="3600" dirty="0">
                <a:solidFill>
                  <a:srgbClr val="C00000"/>
                </a:solidFill>
              </a:rPr>
              <a:t>Spectral CT</a:t>
            </a:r>
          </a:p>
        </p:txBody>
      </p:sp>
    </p:spTree>
    <p:extLst>
      <p:ext uri="{BB962C8B-B14F-4D97-AF65-F5344CB8AC3E}">
        <p14:creationId xmlns:p14="http://schemas.microsoft.com/office/powerpoint/2010/main" val="132311651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028700"/>
            <a:ext cx="6172200" cy="5029200"/>
          </a:xfrm>
        </p:spPr>
        <p:txBody>
          <a:bodyPr/>
          <a:lstStyle/>
          <a:p>
            <a:pPr marL="0" indent="0">
              <a:buNone/>
            </a:pPr>
            <a:r>
              <a:rPr lang="en-US" b="1" dirty="0" smtClean="0">
                <a:solidFill>
                  <a:srgbClr val="1C4A5A"/>
                </a:solidFill>
                <a:latin typeface="Franklin Gothic Demi" panose="020B0703020102020204" pitchFamily="34" charset="0"/>
              </a:rPr>
              <a:t>THE NEED</a:t>
            </a:r>
          </a:p>
          <a:p>
            <a:pPr marL="342900" lvl="1" indent="-342900">
              <a:buClr>
                <a:srgbClr val="C00000"/>
              </a:buClr>
              <a:buSzPct val="80000"/>
              <a:buFont typeface="Wingdings 3" panose="05040102010807070707" pitchFamily="18" charset="2"/>
              <a:buChar char="u"/>
            </a:pPr>
            <a:r>
              <a:rPr lang="en-US" dirty="0" smtClean="0"/>
              <a:t>Radiation therapy can damage adjacent tissue and healthy organs, causing lifelong complications</a:t>
            </a:r>
          </a:p>
          <a:p>
            <a:pPr marL="1657350" lvl="4" indent="-342900">
              <a:buSzPct val="80000"/>
              <a:buFont typeface="Wingdings 3" panose="05040102010807070707" pitchFamily="18" charset="2"/>
              <a:buChar char="u"/>
            </a:pPr>
            <a:endParaRPr lang="en-US" dirty="0" smtClean="0"/>
          </a:p>
          <a:p>
            <a:pPr marL="342900" lvl="1" indent="-342900">
              <a:buClr>
                <a:srgbClr val="C00000"/>
              </a:buClr>
              <a:buSzPct val="80000"/>
              <a:buFont typeface="Wingdings 3" panose="05040102010807070707" pitchFamily="18" charset="2"/>
              <a:buChar char="u"/>
            </a:pPr>
            <a:r>
              <a:rPr lang="en-US" dirty="0" smtClean="0"/>
              <a:t>In ~20% of prostate cancer patients, radiation therapy injures the rectum</a:t>
            </a:r>
          </a:p>
          <a:p>
            <a:pPr marL="0" indent="0">
              <a:buNone/>
            </a:pPr>
            <a:r>
              <a:rPr lang="en-US" b="1" dirty="0">
                <a:solidFill>
                  <a:srgbClr val="1C4A5A"/>
                </a:solidFill>
                <a:latin typeface="Franklin Gothic Demi" panose="020B0703020102020204" pitchFamily="34" charset="0"/>
              </a:rPr>
              <a:t>WHAT IS IT?</a:t>
            </a:r>
          </a:p>
          <a:p>
            <a:pPr marL="342900" lvl="1" indent="-342900">
              <a:buClr>
                <a:srgbClr val="C00000"/>
              </a:buClr>
              <a:buSzPct val="80000"/>
              <a:buFont typeface="Wingdings 3" panose="05040102010807070707" pitchFamily="18" charset="2"/>
              <a:buChar char="u"/>
            </a:pPr>
            <a:r>
              <a:rPr lang="en-US" dirty="0"/>
              <a:t>A </a:t>
            </a:r>
            <a:r>
              <a:rPr lang="en-US" dirty="0" err="1"/>
              <a:t>bioabsorbable</a:t>
            </a:r>
            <a:r>
              <a:rPr lang="en-US" dirty="0"/>
              <a:t> hydrogel that is injected and temporarily positions the anterior rectal wall away from the prostate, creating about a 1 cm space to protect the rectum during radiation</a:t>
            </a:r>
          </a:p>
          <a:p>
            <a:pPr marL="1657350" lvl="4" indent="-342900">
              <a:buSzPct val="80000"/>
              <a:buFont typeface="Wingdings 3" panose="05040102010807070707" pitchFamily="18" charset="2"/>
              <a:buChar char="u"/>
            </a:pPr>
            <a:endParaRPr lang="en-US" dirty="0"/>
          </a:p>
          <a:p>
            <a:pPr marL="342900" lvl="1" indent="-342900">
              <a:buClr>
                <a:srgbClr val="C00000"/>
              </a:buClr>
              <a:buSzPct val="80000"/>
              <a:buFont typeface="Wingdings 3" panose="05040102010807070707" pitchFamily="18" charset="2"/>
              <a:buChar char="u"/>
            </a:pPr>
            <a:r>
              <a:rPr lang="en-US" dirty="0"/>
              <a:t>Spacer maintains separation for about three months, after which it returns to a liquid state and is passed from the body through urine</a:t>
            </a:r>
          </a:p>
          <a:p>
            <a:pPr marL="342900" lvl="1" indent="-342900">
              <a:buClr>
                <a:srgbClr val="C00000"/>
              </a:buClr>
              <a:buSzPct val="80000"/>
              <a:buFont typeface="Wingdings 3" panose="05040102010807070707" pitchFamily="18" charset="2"/>
              <a:buChar char="u"/>
            </a:pPr>
            <a:endParaRPr lang="en-US" dirty="0" smtClean="0"/>
          </a:p>
          <a:p>
            <a:pPr marL="342900" lvl="1" indent="-342900">
              <a:buClr>
                <a:srgbClr val="C00000"/>
              </a:buClr>
              <a:buSzPct val="80000"/>
              <a:buFont typeface="Wingdings 3" panose="05040102010807070707" pitchFamily="18" charset="2"/>
              <a:buChar char="u"/>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9891" y="1855903"/>
            <a:ext cx="5102247" cy="3276599"/>
          </a:xfrm>
          <a:prstGeom prst="roundRect">
            <a:avLst>
              <a:gd name="adj" fmla="val 8594"/>
            </a:avLst>
          </a:prstGeom>
          <a:solidFill>
            <a:srgbClr val="FFFFFF">
              <a:shade val="85000"/>
            </a:srgbClr>
          </a:solidFill>
          <a:ln>
            <a:noFill/>
          </a:ln>
          <a:effectLst>
            <a:outerShdw blurRad="50800" dist="38100" dir="8100000" algn="tr" rotWithShape="0">
              <a:prstClr val="black">
                <a:alpha val="40000"/>
              </a:prstClr>
            </a:outerShdw>
          </a:effectLst>
        </p:spPr>
      </p:pic>
      <p:sp>
        <p:nvSpPr>
          <p:cNvPr id="7" name="Title 3"/>
          <p:cNvSpPr txBox="1">
            <a:spLocks/>
          </p:cNvSpPr>
          <p:nvPr/>
        </p:nvSpPr>
        <p:spPr>
          <a:xfrm>
            <a:off x="914400" y="457200"/>
            <a:ext cx="10566400" cy="1143000"/>
          </a:xfrm>
          <a:prstGeom prst="rect">
            <a:avLst/>
          </a:prstGeom>
        </p:spPr>
        <p:txBody>
          <a:bodyPr/>
          <a:lstStyle>
            <a:lvl1pPr algn="l" defTabSz="914400" rtl="0" eaLnBrk="1" latinLnBrk="0" hangingPunct="1">
              <a:spcBef>
                <a:spcPct val="0"/>
              </a:spcBef>
              <a:buNone/>
              <a:defRPr sz="3000" kern="1200">
                <a:solidFill>
                  <a:schemeClr val="tx1"/>
                </a:solidFill>
                <a:latin typeface="Franklin Gothic Demi" panose="020B0703020102020204" pitchFamily="34" charset="0"/>
                <a:ea typeface="+mj-ea"/>
                <a:cs typeface="+mj-cs"/>
              </a:defRPr>
            </a:lvl1pPr>
          </a:lstStyle>
          <a:p>
            <a:r>
              <a:rPr lang="en-US" sz="3600" dirty="0" smtClean="0">
                <a:solidFill>
                  <a:srgbClr val="C00000"/>
                </a:solidFill>
              </a:rPr>
              <a:t>9. </a:t>
            </a:r>
            <a:r>
              <a:rPr lang="en-US" sz="3600" dirty="0">
                <a:solidFill>
                  <a:srgbClr val="C00000"/>
                </a:solidFill>
              </a:rPr>
              <a:t>Injected Bioabsorbable Hydrogel</a:t>
            </a:r>
          </a:p>
        </p:txBody>
      </p:sp>
    </p:spTree>
    <p:extLst>
      <p:ext uri="{BB962C8B-B14F-4D97-AF65-F5344CB8AC3E}">
        <p14:creationId xmlns:p14="http://schemas.microsoft.com/office/powerpoint/2010/main" val="415475306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7353300" cy="4016711"/>
          </a:xfrm>
        </p:spPr>
        <p:txBody>
          <a:bodyPr/>
          <a:lstStyle/>
          <a:p>
            <a:pPr marL="0" indent="0">
              <a:buNone/>
            </a:pPr>
            <a:r>
              <a:rPr lang="en-US" b="1" dirty="0" smtClean="0">
                <a:solidFill>
                  <a:srgbClr val="1C4A5A"/>
                </a:solidFill>
                <a:latin typeface="Franklin Gothic Demi" panose="020B0703020102020204" pitchFamily="34" charset="0"/>
              </a:rPr>
              <a:t>EXPANDING </a:t>
            </a:r>
            <a:r>
              <a:rPr lang="en-US" b="1" dirty="0">
                <a:solidFill>
                  <a:srgbClr val="1C4A5A"/>
                </a:solidFill>
                <a:latin typeface="Franklin Gothic Demi" panose="020B0703020102020204" pitchFamily="34" charset="0"/>
              </a:rPr>
              <a:t>USES</a:t>
            </a:r>
          </a:p>
          <a:p>
            <a:pPr marL="342900" lvl="1" indent="-342900">
              <a:buClr>
                <a:srgbClr val="C00000"/>
              </a:buClr>
              <a:buSzPct val="80000"/>
              <a:buFont typeface="Wingdings 3" panose="05040102010807070707" pitchFamily="18" charset="2"/>
              <a:buChar char="u"/>
            </a:pPr>
            <a:r>
              <a:rPr lang="en-US" dirty="0"/>
              <a:t>Augmenix reports “overwhelming demand from clinicians to receive training</a:t>
            </a:r>
            <a:r>
              <a:rPr lang="en-US" dirty="0" smtClean="0"/>
              <a:t>”</a:t>
            </a:r>
          </a:p>
          <a:p>
            <a:pPr marL="1657350" lvl="4" indent="-342900">
              <a:buSzPct val="80000"/>
              <a:buFont typeface="Wingdings 3" panose="05040102010807070707" pitchFamily="18" charset="2"/>
              <a:buChar char="u"/>
            </a:pPr>
            <a:endParaRPr lang="en-US" dirty="0"/>
          </a:p>
          <a:p>
            <a:pPr marL="342900" lvl="1" indent="-342900">
              <a:buClr>
                <a:srgbClr val="C00000"/>
              </a:buClr>
              <a:buSzPct val="80000"/>
              <a:buFont typeface="Wingdings 3" panose="05040102010807070707" pitchFamily="18" charset="2"/>
              <a:buChar char="u"/>
            </a:pPr>
            <a:r>
              <a:rPr lang="en-US" dirty="0"/>
              <a:t>Any organs with critical adjacencies?</a:t>
            </a:r>
          </a:p>
          <a:p>
            <a:endParaRPr lang="en-US" b="1" dirty="0" smtClean="0"/>
          </a:p>
          <a:p>
            <a:pPr marL="0" indent="0">
              <a:buNone/>
            </a:pPr>
            <a:r>
              <a:rPr lang="en-US" b="1" dirty="0">
                <a:solidFill>
                  <a:srgbClr val="1C4A5A"/>
                </a:solidFill>
                <a:latin typeface="Franklin Gothic Demi" panose="020B0703020102020204" pitchFamily="34" charset="0"/>
              </a:rPr>
              <a:t>CONCERNS</a:t>
            </a:r>
          </a:p>
          <a:p>
            <a:pPr marL="342900" lvl="1" indent="-342900">
              <a:buClr>
                <a:srgbClr val="C00000"/>
              </a:buClr>
              <a:buSzPct val="80000"/>
              <a:buFont typeface="Wingdings 3" panose="05040102010807070707" pitchFamily="18" charset="2"/>
              <a:buChar char="u"/>
            </a:pPr>
            <a:r>
              <a:rPr lang="en-US" dirty="0"/>
              <a:t>Specific coding is not yet in place in the U.S</a:t>
            </a:r>
            <a:r>
              <a:rPr lang="en-US" dirty="0" smtClean="0"/>
              <a:t>.</a:t>
            </a:r>
          </a:p>
          <a:p>
            <a:pPr marL="1657350" lvl="4" indent="-342900">
              <a:buSzPct val="80000"/>
              <a:buFont typeface="Wingdings 3" panose="05040102010807070707" pitchFamily="18" charset="2"/>
              <a:buChar char="u"/>
            </a:pPr>
            <a:endParaRPr lang="en-US" dirty="0"/>
          </a:p>
          <a:p>
            <a:pPr marL="342900" lvl="1" indent="-342900">
              <a:buClr>
                <a:srgbClr val="C00000"/>
              </a:buClr>
              <a:buSzPct val="80000"/>
              <a:buFont typeface="Wingdings 3" panose="05040102010807070707" pitchFamily="18" charset="2"/>
              <a:buChar char="u"/>
            </a:pPr>
            <a:r>
              <a:rPr lang="en-US" dirty="0"/>
              <a:t>Anesthesia care during placement is </a:t>
            </a:r>
            <a:r>
              <a:rPr lang="en-US" dirty="0" smtClean="0"/>
              <a:t>an additional </a:t>
            </a:r>
            <a:r>
              <a:rPr lang="en-US" dirty="0"/>
              <a:t>cost</a:t>
            </a:r>
          </a:p>
          <a:p>
            <a:pPr marL="0" indent="0">
              <a:buNone/>
            </a:pPr>
            <a:endParaRPr lang="en-US" dirty="0" smtClean="0"/>
          </a:p>
          <a:p>
            <a:pPr lvl="1"/>
            <a:endParaRPr lang="en-US" dirty="0" smtClean="0"/>
          </a:p>
          <a:p>
            <a:pPr lvl="1"/>
            <a:endParaRPr lang="en-US" dirty="0"/>
          </a:p>
        </p:txBody>
      </p:sp>
      <p:sp>
        <p:nvSpPr>
          <p:cNvPr id="5" name="Title 3"/>
          <p:cNvSpPr txBox="1">
            <a:spLocks/>
          </p:cNvSpPr>
          <p:nvPr/>
        </p:nvSpPr>
        <p:spPr>
          <a:xfrm>
            <a:off x="914400" y="457200"/>
            <a:ext cx="10566400" cy="1143000"/>
          </a:xfrm>
          <a:prstGeom prst="rect">
            <a:avLst/>
          </a:prstGeom>
        </p:spPr>
        <p:txBody>
          <a:bodyPr/>
          <a:lstStyle>
            <a:lvl1pPr algn="l" defTabSz="914400" rtl="0" eaLnBrk="1" latinLnBrk="0" hangingPunct="1">
              <a:spcBef>
                <a:spcPct val="0"/>
              </a:spcBef>
              <a:buNone/>
              <a:defRPr sz="3000" kern="1200">
                <a:solidFill>
                  <a:schemeClr val="tx1"/>
                </a:solidFill>
                <a:latin typeface="Franklin Gothic Demi" panose="020B0703020102020204" pitchFamily="34" charset="0"/>
                <a:ea typeface="+mj-ea"/>
                <a:cs typeface="+mj-cs"/>
              </a:defRPr>
            </a:lvl1pPr>
          </a:lstStyle>
          <a:p>
            <a:r>
              <a:rPr lang="en-US" sz="3600" dirty="0" smtClean="0">
                <a:solidFill>
                  <a:srgbClr val="C00000"/>
                </a:solidFill>
              </a:rPr>
              <a:t>9. </a:t>
            </a:r>
            <a:r>
              <a:rPr lang="en-US" sz="3600" dirty="0">
                <a:solidFill>
                  <a:srgbClr val="C00000"/>
                </a:solidFill>
              </a:rPr>
              <a:t>Injected Bioabsorbable Hydrogel</a:t>
            </a:r>
          </a:p>
        </p:txBody>
      </p:sp>
    </p:spTree>
    <p:extLst>
      <p:ext uri="{BB962C8B-B14F-4D97-AF65-F5344CB8AC3E}">
        <p14:creationId xmlns:p14="http://schemas.microsoft.com/office/powerpoint/2010/main" val="607585196"/>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5638800" cy="2438400"/>
          </a:xfrm>
        </p:spPr>
        <p:txBody>
          <a:bodyPr/>
          <a:lstStyle/>
          <a:p>
            <a:pPr marL="0" indent="0">
              <a:buNone/>
            </a:pPr>
            <a:r>
              <a:rPr lang="en-US" b="1" dirty="0">
                <a:solidFill>
                  <a:srgbClr val="1C4A5A"/>
                </a:solidFill>
                <a:latin typeface="Franklin Gothic Demi" panose="020B0703020102020204" pitchFamily="34" charset="0"/>
              </a:rPr>
              <a:t>THE NEED</a:t>
            </a:r>
          </a:p>
          <a:p>
            <a:pPr marL="342900" lvl="1" indent="-342900">
              <a:buClr>
                <a:srgbClr val="C00000"/>
              </a:buClr>
              <a:buSzPct val="80000"/>
              <a:buFont typeface="Wingdings 3" panose="05040102010807070707" pitchFamily="18" charset="2"/>
              <a:buChar char="u"/>
            </a:pPr>
            <a:r>
              <a:rPr lang="en-US" dirty="0"/>
              <a:t>About two-thirds of donor lungs and hearts are never used because harvesting, </a:t>
            </a:r>
            <a:r>
              <a:rPr lang="en-US" dirty="0" smtClean="0"/>
              <a:t>preserving, </a:t>
            </a:r>
            <a:r>
              <a:rPr lang="en-US" dirty="0"/>
              <a:t>and transporting them can damage </a:t>
            </a:r>
            <a:r>
              <a:rPr lang="en-US" dirty="0" smtClean="0"/>
              <a:t>them</a:t>
            </a:r>
          </a:p>
          <a:p>
            <a:pPr marL="0" indent="0">
              <a:buNone/>
            </a:pPr>
            <a:r>
              <a:rPr lang="en-US" b="1" dirty="0">
                <a:solidFill>
                  <a:srgbClr val="1C4A5A"/>
                </a:solidFill>
                <a:latin typeface="Franklin Gothic Demi" panose="020B0703020102020204" pitchFamily="34" charset="0"/>
              </a:rPr>
              <a:t>WHAT IS IT?</a:t>
            </a:r>
          </a:p>
          <a:p>
            <a:pPr marL="342900" lvl="1" indent="-342900">
              <a:buClr>
                <a:srgbClr val="C00000"/>
              </a:buClr>
              <a:buSzPct val="80000"/>
              <a:buFont typeface="Wingdings 3" panose="05040102010807070707" pitchFamily="18" charset="2"/>
              <a:buChar char="u"/>
            </a:pPr>
            <a:r>
              <a:rPr lang="en-US" dirty="0"/>
              <a:t>Warm donor organ perfusion systems use warm perfusion rather than conventional cold storage after organ harvesting</a:t>
            </a:r>
          </a:p>
          <a:p>
            <a:pPr marL="1657350" lvl="4" indent="-342900">
              <a:buSzPct val="80000"/>
              <a:buFont typeface="Wingdings 3" panose="05040102010807070707" pitchFamily="18" charset="2"/>
              <a:buChar char="u"/>
            </a:pPr>
            <a:endParaRPr lang="en-US" dirty="0"/>
          </a:p>
          <a:p>
            <a:pPr marL="342900" lvl="1" indent="-342900">
              <a:buClr>
                <a:srgbClr val="C00000"/>
              </a:buClr>
              <a:buSzPct val="80000"/>
              <a:buFont typeface="Wingdings 3" panose="05040102010807070707" pitchFamily="18" charset="2"/>
              <a:buChar char="u"/>
            </a:pPr>
            <a:r>
              <a:rPr lang="en-US" dirty="0"/>
              <a:t>Donor lungs are kept in a “near physiologic state” outside the body for up to six hours by using </a:t>
            </a:r>
            <a:r>
              <a:rPr lang="en-US" dirty="0" err="1"/>
              <a:t>normothermic</a:t>
            </a:r>
            <a:r>
              <a:rPr lang="en-US" dirty="0"/>
              <a:t> ex vivo lung perfusion (EVLP)</a:t>
            </a:r>
          </a:p>
          <a:p>
            <a:pPr marL="342900" lvl="1" indent="-342900">
              <a:buClr>
                <a:srgbClr val="C00000"/>
              </a:buClr>
              <a:buSzPct val="80000"/>
              <a:buFont typeface="Wingdings 3" panose="05040102010807070707" pitchFamily="18" charset="2"/>
              <a:buChar char="u"/>
            </a:pPr>
            <a:endParaRPr lang="en-US" dirty="0" smtClean="0"/>
          </a:p>
          <a:p>
            <a:pPr marL="457200" lvl="1" indent="0">
              <a:buNone/>
            </a:pPr>
            <a:endParaRPr lang="en-US" dirty="0" smtClean="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2133" r="23086"/>
          <a:stretch/>
        </p:blipFill>
        <p:spPr>
          <a:xfrm>
            <a:off x="7620000" y="1600200"/>
            <a:ext cx="4053290" cy="4409209"/>
          </a:xfrm>
          <a:prstGeom prst="roundRect">
            <a:avLst>
              <a:gd name="adj" fmla="val 8594"/>
            </a:avLst>
          </a:prstGeom>
          <a:solidFill>
            <a:srgbClr val="FFFFFF">
              <a:shade val="85000"/>
            </a:srgbClr>
          </a:solidFill>
          <a:ln>
            <a:noFill/>
          </a:ln>
          <a:effectLst/>
        </p:spPr>
      </p:pic>
      <p:sp>
        <p:nvSpPr>
          <p:cNvPr id="7" name="Title 3"/>
          <p:cNvSpPr txBox="1">
            <a:spLocks/>
          </p:cNvSpPr>
          <p:nvPr/>
        </p:nvSpPr>
        <p:spPr>
          <a:xfrm>
            <a:off x="914400" y="457200"/>
            <a:ext cx="10566400" cy="1143000"/>
          </a:xfrm>
          <a:prstGeom prst="rect">
            <a:avLst/>
          </a:prstGeom>
        </p:spPr>
        <p:txBody>
          <a:bodyPr/>
          <a:lstStyle>
            <a:lvl1pPr algn="l" defTabSz="914400" rtl="0" eaLnBrk="1" latinLnBrk="0" hangingPunct="1">
              <a:spcBef>
                <a:spcPct val="0"/>
              </a:spcBef>
              <a:buNone/>
              <a:defRPr sz="3000" kern="1200">
                <a:solidFill>
                  <a:schemeClr val="tx1"/>
                </a:solidFill>
                <a:latin typeface="Franklin Gothic Demi" panose="020B0703020102020204" pitchFamily="34" charset="0"/>
                <a:ea typeface="+mj-ea"/>
                <a:cs typeface="+mj-cs"/>
              </a:defRPr>
            </a:lvl1pPr>
          </a:lstStyle>
          <a:p>
            <a:r>
              <a:rPr lang="en-US" sz="3600" dirty="0" smtClean="0">
                <a:solidFill>
                  <a:srgbClr val="C00000"/>
                </a:solidFill>
              </a:rPr>
              <a:t>10. </a:t>
            </a:r>
            <a:r>
              <a:rPr lang="en-US" sz="3600" dirty="0">
                <a:solidFill>
                  <a:srgbClr val="C00000"/>
                </a:solidFill>
              </a:rPr>
              <a:t>Warm Donor Organ Perfusion System</a:t>
            </a:r>
          </a:p>
        </p:txBody>
      </p:sp>
    </p:spTree>
    <p:extLst>
      <p:ext uri="{BB962C8B-B14F-4D97-AF65-F5344CB8AC3E}">
        <p14:creationId xmlns:p14="http://schemas.microsoft.com/office/powerpoint/2010/main" val="424691247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71600"/>
            <a:ext cx="6858000" cy="4419600"/>
          </a:xfrm>
        </p:spPr>
        <p:txBody>
          <a:bodyPr/>
          <a:lstStyle/>
          <a:p>
            <a:pPr marL="0" indent="0">
              <a:buNone/>
            </a:pPr>
            <a:r>
              <a:rPr lang="en-US" b="1" dirty="0" smtClean="0">
                <a:solidFill>
                  <a:srgbClr val="1C4A5A"/>
                </a:solidFill>
                <a:latin typeface="Franklin Gothic Demi" panose="020B0703020102020204" pitchFamily="34" charset="0"/>
              </a:rPr>
              <a:t>CLINICAL </a:t>
            </a:r>
            <a:r>
              <a:rPr lang="en-US" b="1" dirty="0">
                <a:solidFill>
                  <a:srgbClr val="1C4A5A"/>
                </a:solidFill>
                <a:latin typeface="Franklin Gothic Demi" panose="020B0703020102020204" pitchFamily="34" charset="0"/>
              </a:rPr>
              <a:t>RESULTS</a:t>
            </a:r>
          </a:p>
          <a:p>
            <a:r>
              <a:rPr lang="en-US" sz="2000" dirty="0" smtClean="0"/>
              <a:t>In a study of the XVIVO </a:t>
            </a:r>
            <a:r>
              <a:rPr lang="en-US" sz="2000" dirty="0"/>
              <a:t>Perfusion </a:t>
            </a:r>
            <a:r>
              <a:rPr lang="en-US" sz="2000" dirty="0" smtClean="0"/>
              <a:t>XPS, 125 donor lungs that were initially judged to be unsuitable underwent EVLP with XPS and 103 were subsequently transplanted</a:t>
            </a:r>
          </a:p>
          <a:p>
            <a:r>
              <a:rPr lang="en-US" sz="2000" dirty="0" smtClean="0"/>
              <a:t>In a study of the </a:t>
            </a:r>
            <a:r>
              <a:rPr lang="en-US" sz="2000" dirty="0" err="1" smtClean="0"/>
              <a:t>TransMedics</a:t>
            </a:r>
            <a:r>
              <a:rPr lang="en-US" sz="2000" dirty="0" smtClean="0"/>
              <a:t> OCS, 6-month survival benefits were reported</a:t>
            </a:r>
            <a:br>
              <a:rPr lang="en-US" sz="2000" dirty="0" smtClean="0"/>
            </a:br>
            <a:endParaRPr lang="en-US" sz="2000" dirty="0" smtClean="0"/>
          </a:p>
          <a:p>
            <a:pPr marL="0" indent="0">
              <a:buNone/>
            </a:pPr>
            <a:r>
              <a:rPr lang="en-US" b="1" dirty="0" smtClean="0">
                <a:solidFill>
                  <a:srgbClr val="1C4A5A"/>
                </a:solidFill>
                <a:latin typeface="Franklin Gothic Demi" panose="020B0703020102020204" pitchFamily="34" charset="0"/>
              </a:rPr>
              <a:t>CONCERNS</a:t>
            </a:r>
            <a:endParaRPr lang="en-US" b="1" dirty="0">
              <a:solidFill>
                <a:srgbClr val="1C4A5A"/>
              </a:solidFill>
              <a:latin typeface="Franklin Gothic Demi" panose="020B0703020102020204" pitchFamily="34" charset="0"/>
            </a:endParaRPr>
          </a:p>
          <a:p>
            <a:r>
              <a:rPr lang="en-US" sz="2000" dirty="0"/>
              <a:t>Capital costs are high, and costs for disposables and maintenance must be </a:t>
            </a:r>
            <a:r>
              <a:rPr lang="en-US" sz="2000" dirty="0" smtClean="0"/>
              <a:t>considered</a:t>
            </a:r>
            <a:endParaRPr lang="en-US" sz="2000" dirty="0"/>
          </a:p>
          <a:p>
            <a:r>
              <a:rPr lang="en-US" sz="2000" dirty="0"/>
              <a:t>These have potential to double the number lung and heart transplants, so assess the increased demands on transplant staff and transplant center infrastructure</a:t>
            </a:r>
          </a:p>
          <a:p>
            <a:endParaRPr lang="en-US" sz="2000" dirty="0" smtClean="0"/>
          </a:p>
          <a:p>
            <a:pPr lvl="1"/>
            <a:endParaRPr lang="en-US" u="sng" dirty="0" smtClean="0"/>
          </a:p>
          <a:p>
            <a:pPr lvl="1"/>
            <a:endParaRPr lang="en-US" dirty="0"/>
          </a:p>
        </p:txBody>
      </p:sp>
      <p:sp>
        <p:nvSpPr>
          <p:cNvPr id="6" name="Title 3"/>
          <p:cNvSpPr txBox="1">
            <a:spLocks/>
          </p:cNvSpPr>
          <p:nvPr/>
        </p:nvSpPr>
        <p:spPr>
          <a:xfrm>
            <a:off x="914400" y="457200"/>
            <a:ext cx="10566400" cy="1143000"/>
          </a:xfrm>
          <a:prstGeom prst="rect">
            <a:avLst/>
          </a:prstGeom>
        </p:spPr>
        <p:txBody>
          <a:bodyPr/>
          <a:lstStyle>
            <a:lvl1pPr algn="l" defTabSz="914400" rtl="0" eaLnBrk="1" latinLnBrk="0" hangingPunct="1">
              <a:spcBef>
                <a:spcPct val="0"/>
              </a:spcBef>
              <a:buNone/>
              <a:defRPr sz="3000" kern="1200">
                <a:solidFill>
                  <a:schemeClr val="tx1"/>
                </a:solidFill>
                <a:latin typeface="Franklin Gothic Demi" panose="020B0703020102020204" pitchFamily="34" charset="0"/>
                <a:ea typeface="+mj-ea"/>
                <a:cs typeface="+mj-cs"/>
              </a:defRPr>
            </a:lvl1pPr>
          </a:lstStyle>
          <a:p>
            <a:r>
              <a:rPr lang="en-US" sz="3600" dirty="0" smtClean="0">
                <a:solidFill>
                  <a:srgbClr val="C00000"/>
                </a:solidFill>
              </a:rPr>
              <a:t>10. </a:t>
            </a:r>
            <a:r>
              <a:rPr lang="en-US" sz="3600" dirty="0">
                <a:solidFill>
                  <a:srgbClr val="C00000"/>
                </a:solidFill>
              </a:rPr>
              <a:t>Warm Donor Organ Perfusion System</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7454" y="1600200"/>
            <a:ext cx="3860800" cy="2895600"/>
          </a:xfrm>
          <a:prstGeom prst="roundRect">
            <a:avLst>
              <a:gd name="adj" fmla="val 8594"/>
            </a:avLst>
          </a:prstGeom>
          <a:solidFill>
            <a:srgbClr val="FFFFFF">
              <a:shade val="85000"/>
            </a:srgbClr>
          </a:solidFill>
          <a:ln>
            <a:no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41323740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352296"/>
            <a:ext cx="6934200" cy="2743199"/>
          </a:xfrm>
        </p:spPr>
        <p:txBody>
          <a:bodyPr/>
          <a:lstStyle/>
          <a:p>
            <a:pPr>
              <a:spcAft>
                <a:spcPts val="600"/>
              </a:spcAft>
            </a:pPr>
            <a:r>
              <a:rPr lang="en-US" altLang="en-US" dirty="0"/>
              <a:t>Choosing Technologies that Improve </a:t>
            </a:r>
            <a:r>
              <a:rPr lang="en-US" altLang="en-US" dirty="0" smtClean="0"/>
              <a:t>Outcomes</a:t>
            </a:r>
            <a:endParaRPr lang="en-US" altLang="en-US" dirty="0"/>
          </a:p>
          <a:p>
            <a:pPr>
              <a:spcAft>
                <a:spcPts val="600"/>
              </a:spcAft>
            </a:pPr>
            <a:r>
              <a:rPr lang="en-US" altLang="en-US" dirty="0" smtClean="0"/>
              <a:t>Aligning </a:t>
            </a:r>
            <a:r>
              <a:rPr lang="en-US" altLang="en-US" dirty="0"/>
              <a:t>Decisions with Strategic Objectives </a:t>
            </a:r>
          </a:p>
          <a:p>
            <a:pPr>
              <a:spcAft>
                <a:spcPts val="600"/>
              </a:spcAft>
            </a:pPr>
            <a:r>
              <a:rPr lang="en-US" altLang="en-US" dirty="0" smtClean="0"/>
              <a:t>Having </a:t>
            </a:r>
            <a:r>
              <a:rPr lang="en-US" altLang="en-US" dirty="0"/>
              <a:t>Robust and Unbiased Clinical Dialogue</a:t>
            </a:r>
          </a:p>
          <a:p>
            <a:pPr>
              <a:spcAft>
                <a:spcPts val="600"/>
              </a:spcAft>
            </a:pPr>
            <a:r>
              <a:rPr lang="en-US" altLang="en-US" dirty="0"/>
              <a:t>Balancing Systemness with Hospital Autonomy  </a:t>
            </a:r>
          </a:p>
          <a:p>
            <a:pPr>
              <a:spcAft>
                <a:spcPts val="600"/>
              </a:spcAft>
            </a:pPr>
            <a:r>
              <a:rPr lang="en-US" altLang="en-US" dirty="0" smtClean="0"/>
              <a:t>Timely </a:t>
            </a:r>
            <a:r>
              <a:rPr lang="en-US" altLang="en-US" dirty="0"/>
              <a:t>Access to New </a:t>
            </a:r>
            <a:r>
              <a:rPr lang="en-US" altLang="en-US" dirty="0" smtClean="0"/>
              <a:t>Technology</a:t>
            </a:r>
            <a:endParaRPr lang="en-US" altLang="en-US" dirty="0"/>
          </a:p>
        </p:txBody>
      </p:sp>
      <p:sp>
        <p:nvSpPr>
          <p:cNvPr id="4" name="Title 1"/>
          <p:cNvSpPr>
            <a:spLocks noGrp="1"/>
          </p:cNvSpPr>
          <p:nvPr>
            <p:ph type="title"/>
          </p:nvPr>
        </p:nvSpPr>
        <p:spPr bwMode="auto">
          <a:xfrm>
            <a:off x="914400" y="533400"/>
            <a:ext cx="105664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dirty="0" smtClean="0">
                <a:solidFill>
                  <a:srgbClr val="C00000"/>
                </a:solidFill>
              </a:rPr>
              <a:t>Common Challenges for </a:t>
            </a:r>
            <a:br>
              <a:rPr lang="en-US" altLang="en-US" sz="3600" b="1" dirty="0" smtClean="0">
                <a:solidFill>
                  <a:srgbClr val="C00000"/>
                </a:solidFill>
              </a:rPr>
            </a:br>
            <a:r>
              <a:rPr lang="en-US" altLang="en-US" sz="3600" b="1" dirty="0" smtClean="0">
                <a:solidFill>
                  <a:srgbClr val="C00000"/>
                </a:solidFill>
              </a:rPr>
              <a:t>Technology Decision-making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2104645"/>
            <a:ext cx="2990850" cy="2990850"/>
          </a:xfrm>
          <a:prstGeom prst="rect">
            <a:avLst/>
          </a:prstGeom>
        </p:spPr>
      </p:pic>
    </p:spTree>
    <p:extLst>
      <p:ext uri="{BB962C8B-B14F-4D97-AF65-F5344CB8AC3E}">
        <p14:creationId xmlns:p14="http://schemas.microsoft.com/office/powerpoint/2010/main" val="42278715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685800" y="381000"/>
            <a:ext cx="94488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dirty="0" smtClean="0">
                <a:solidFill>
                  <a:srgbClr val="C00000"/>
                </a:solidFill>
              </a:rPr>
              <a:t>Integrated Technology Decision-making Ecosystem</a:t>
            </a:r>
            <a:endParaRPr lang="en-US" altLang="en-US" sz="3200" i="1" dirty="0" smtClean="0">
              <a:solidFill>
                <a:srgbClr val="C00000"/>
              </a:solidFill>
              <a:latin typeface="Franklin Gothic Book" panose="020B0503020102020204" pitchFamily="34" charset="0"/>
            </a:endParaRPr>
          </a:p>
        </p:txBody>
      </p:sp>
      <p:sp>
        <p:nvSpPr>
          <p:cNvPr id="21507" name="Rectangle 3"/>
          <p:cNvSpPr>
            <a:spLocks noGrp="1" noChangeArrowheads="1"/>
          </p:cNvSpPr>
          <p:nvPr>
            <p:ph type="body" idx="1"/>
          </p:nvPr>
        </p:nvSpPr>
        <p:spPr bwMode="auto">
          <a:xfrm>
            <a:off x="676275" y="1600200"/>
            <a:ext cx="6334125" cy="3962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33400" indent="-533400" eaLnBrk="1" hangingPunct="1">
              <a:defRPr/>
            </a:pPr>
            <a:r>
              <a:rPr lang="en-US" altLang="en-US" b="1" i="1" dirty="0" smtClean="0">
                <a:cs typeface="Arial" panose="020B0604020202020204" pitchFamily="34" charset="0"/>
              </a:rPr>
              <a:t>Strategic Technology Planning</a:t>
            </a:r>
          </a:p>
          <a:p>
            <a:pPr marL="933450" lvl="1" indent="-533400" eaLnBrk="1" hangingPunct="1">
              <a:defRPr/>
            </a:pPr>
            <a:r>
              <a:rPr lang="en-US" altLang="en-US" dirty="0" smtClean="0">
                <a:cs typeface="Arial" panose="020B0604020202020204" pitchFamily="34" charset="0"/>
              </a:rPr>
              <a:t>Multi-year Capital Planning for New and Replacement Equipment</a:t>
            </a:r>
            <a:br>
              <a:rPr lang="en-US" altLang="en-US" dirty="0" smtClean="0">
                <a:cs typeface="Arial" panose="020B0604020202020204" pitchFamily="34" charset="0"/>
              </a:rPr>
            </a:br>
            <a:endParaRPr lang="en-US" altLang="en-US" dirty="0" smtClean="0">
              <a:cs typeface="Arial" panose="020B0604020202020204" pitchFamily="34" charset="0"/>
            </a:endParaRPr>
          </a:p>
          <a:p>
            <a:pPr marL="533400" indent="-533400" eaLnBrk="1" hangingPunct="1">
              <a:defRPr/>
            </a:pPr>
            <a:r>
              <a:rPr lang="en-US" altLang="en-US" b="1" i="1" dirty="0" smtClean="0">
                <a:cs typeface="Arial" panose="020B0604020202020204" pitchFamily="34" charset="0"/>
              </a:rPr>
              <a:t>Technology Assessment</a:t>
            </a:r>
          </a:p>
          <a:p>
            <a:pPr marL="933450" lvl="1" indent="-533400" eaLnBrk="1" hangingPunct="1">
              <a:defRPr/>
            </a:pPr>
            <a:r>
              <a:rPr lang="en-US" altLang="en-US" dirty="0" smtClean="0">
                <a:cs typeface="Arial" panose="020B0604020202020204" pitchFamily="34" charset="0"/>
              </a:rPr>
              <a:t>Standardized process for assessing </a:t>
            </a:r>
            <a:r>
              <a:rPr lang="en-US" altLang="en-US" dirty="0">
                <a:cs typeface="Arial" panose="020B0604020202020204" pitchFamily="34" charset="0"/>
              </a:rPr>
              <a:t>new and emerging </a:t>
            </a:r>
            <a:r>
              <a:rPr lang="en-US" altLang="en-US" dirty="0" smtClean="0">
                <a:cs typeface="Arial" panose="020B0604020202020204" pitchFamily="34" charset="0"/>
              </a:rPr>
              <a:t>strategic technologies using evidence and other objective criteria.</a:t>
            </a:r>
            <a:br>
              <a:rPr lang="en-US" altLang="en-US" dirty="0" smtClean="0">
                <a:cs typeface="Arial" panose="020B0604020202020204" pitchFamily="34" charset="0"/>
              </a:rPr>
            </a:br>
            <a:endParaRPr lang="en-US" altLang="en-US" dirty="0" smtClean="0">
              <a:cs typeface="Arial" panose="020B0604020202020204" pitchFamily="34" charset="0"/>
            </a:endParaRPr>
          </a:p>
          <a:p>
            <a:pPr marL="533400" indent="-533400" eaLnBrk="1" hangingPunct="1">
              <a:defRPr/>
            </a:pPr>
            <a:r>
              <a:rPr lang="en-US" altLang="en-US" b="1" i="1" dirty="0" smtClean="0">
                <a:cs typeface="Times New Roman" panose="02020603050405020304" pitchFamily="18" charset="0"/>
              </a:rPr>
              <a:t>Different approaches </a:t>
            </a:r>
            <a:r>
              <a:rPr lang="en-US" altLang="en-US" dirty="0" smtClean="0">
                <a:cs typeface="Times New Roman" panose="02020603050405020304" pitchFamily="18" charset="0"/>
              </a:rPr>
              <a:t>exist depending upon organizational culture and desires!</a:t>
            </a:r>
          </a:p>
        </p:txBody>
      </p:sp>
      <p:graphicFrame>
        <p:nvGraphicFramePr>
          <p:cNvPr id="24580" name="Object 2"/>
          <p:cNvGraphicFramePr>
            <a:graphicFrameLocks noChangeAspect="1"/>
          </p:cNvGraphicFramePr>
          <p:nvPr/>
        </p:nvGraphicFramePr>
        <p:xfrm>
          <a:off x="6772275" y="990600"/>
          <a:ext cx="5268913" cy="4460875"/>
        </p:xfrm>
        <a:graphic>
          <a:graphicData uri="http://schemas.openxmlformats.org/presentationml/2006/ole">
            <mc:AlternateContent xmlns:mc="http://schemas.openxmlformats.org/markup-compatibility/2006">
              <mc:Choice xmlns:v="urn:schemas-microsoft-com:vml" Requires="v">
                <p:oleObj spid="_x0000_s2052" name="Visio" r:id="rId3" imgW="6804656" imgH="5760720" progId="Visio.Drawing.11">
                  <p:embed/>
                </p:oleObj>
              </mc:Choice>
              <mc:Fallback>
                <p:oleObj name="Visio" r:id="rId3" imgW="6804656" imgH="5760720" progId="Visio.Drawing.11">
                  <p:embed/>
                  <p:pic>
                    <p:nvPicPr>
                      <p:cNvPr id="2458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2275" y="990600"/>
                        <a:ext cx="5268913"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15371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42975" y="1814710"/>
            <a:ext cx="2608803" cy="2466827"/>
          </a:xfrm>
          <a:prstGeom prst="roundRect">
            <a:avLst>
              <a:gd name="adj" fmla="val 8594"/>
            </a:avLst>
          </a:prstGeom>
          <a:solidFill>
            <a:srgbClr val="FFFFFF">
              <a:shade val="85000"/>
            </a:srgbClr>
          </a:solidFill>
          <a:ln>
            <a:solidFill>
              <a:schemeClr val="tx1"/>
            </a:solidFill>
          </a:ln>
          <a:effectLst>
            <a:outerShdw blurRad="50800" dist="38100" dir="8100000" algn="tr" rotWithShape="0">
              <a:prstClr val="black">
                <a:alpha val="40000"/>
              </a:prstClr>
            </a:outerShdw>
          </a:effectLst>
        </p:spPr>
      </p:pic>
      <p:pic>
        <p:nvPicPr>
          <p:cNvPr id="4" name="Picture 3"/>
          <p:cNvPicPr>
            <a:picLocks noChangeAspect="1"/>
          </p:cNvPicPr>
          <p:nvPr/>
        </p:nvPicPr>
        <p:blipFill rotWithShape="1">
          <a:blip r:embed="rId3"/>
          <a:srcRect l="2186" r="3753"/>
          <a:stretch/>
        </p:blipFill>
        <p:spPr>
          <a:xfrm>
            <a:off x="4609822" y="1805412"/>
            <a:ext cx="2608803" cy="2506650"/>
          </a:xfrm>
          <a:prstGeom prst="roundRect">
            <a:avLst>
              <a:gd name="adj" fmla="val 8594"/>
            </a:avLst>
          </a:prstGeom>
          <a:solidFill>
            <a:srgbClr val="FFFFFF">
              <a:shade val="85000"/>
            </a:srgbClr>
          </a:solidFill>
          <a:ln>
            <a:solidFill>
              <a:schemeClr val="tx1"/>
            </a:solidFill>
          </a:ln>
          <a:effectLst>
            <a:outerShdw blurRad="50800" dist="38100" dir="8100000" algn="tr" rotWithShape="0">
              <a:prstClr val="black">
                <a:alpha val="40000"/>
              </a:prstClr>
            </a:outerShdw>
          </a:effectLst>
        </p:spPr>
      </p:pic>
      <p:pic>
        <p:nvPicPr>
          <p:cNvPr id="5" name="Picture 4"/>
          <p:cNvPicPr>
            <a:picLocks noChangeAspect="1"/>
          </p:cNvPicPr>
          <p:nvPr/>
        </p:nvPicPr>
        <p:blipFill>
          <a:blip r:embed="rId4"/>
          <a:stretch>
            <a:fillRect/>
          </a:stretch>
        </p:blipFill>
        <p:spPr>
          <a:xfrm>
            <a:off x="8276670" y="1779672"/>
            <a:ext cx="2667000" cy="2562569"/>
          </a:xfrm>
          <a:prstGeom prst="roundRect">
            <a:avLst>
              <a:gd name="adj" fmla="val 8594"/>
            </a:avLst>
          </a:prstGeom>
          <a:solidFill>
            <a:srgbClr val="FFFFFF">
              <a:shade val="85000"/>
            </a:srgbClr>
          </a:solidFill>
          <a:ln>
            <a:solidFill>
              <a:schemeClr val="tx1"/>
            </a:solidFill>
          </a:ln>
          <a:effectLst>
            <a:outerShdw blurRad="50800" dist="38100" dir="8100000" algn="tr" rotWithShape="0">
              <a:prstClr val="black">
                <a:alpha val="40000"/>
              </a:prstClr>
            </a:outerShdw>
          </a:effectLst>
        </p:spPr>
      </p:pic>
      <p:sp>
        <p:nvSpPr>
          <p:cNvPr id="6" name="TextBox 5"/>
          <p:cNvSpPr txBox="1"/>
          <p:nvPr/>
        </p:nvSpPr>
        <p:spPr>
          <a:xfrm>
            <a:off x="1015161" y="4451611"/>
            <a:ext cx="2464430" cy="1200329"/>
          </a:xfrm>
          <a:prstGeom prst="rect">
            <a:avLst/>
          </a:prstGeom>
          <a:noFill/>
        </p:spPr>
        <p:txBody>
          <a:bodyPr wrap="square" rtlCol="0">
            <a:spAutoFit/>
          </a:bodyPr>
          <a:lstStyle>
            <a:defPPr>
              <a:defRPr lang="en-US"/>
            </a:defPPr>
            <a:lvl1pPr algn="ctr">
              <a:defRPr sz="1200">
                <a:latin typeface="Franklin Gothic Book" panose="020B0503020102020204" pitchFamily="34" charset="0"/>
                <a:cs typeface="Arial" panose="020B0604020202020204" pitchFamily="34" charset="0"/>
              </a:defRPr>
            </a:lvl1pPr>
          </a:lstStyle>
          <a:p>
            <a:r>
              <a:rPr lang="en-US" sz="1800" b="1" dirty="0"/>
              <a:t>Pricing, performance, </a:t>
            </a:r>
            <a:r>
              <a:rPr lang="en-US" sz="1800" b="1" dirty="0" smtClean="0"/>
              <a:t>equipment planning, market </a:t>
            </a:r>
            <a:r>
              <a:rPr lang="en-US" sz="1800" b="1" dirty="0"/>
              <a:t>intelligence, and analytics</a:t>
            </a:r>
          </a:p>
        </p:txBody>
      </p:sp>
      <p:sp>
        <p:nvSpPr>
          <p:cNvPr id="7" name="TextBox 6"/>
          <p:cNvSpPr txBox="1"/>
          <p:nvPr/>
        </p:nvSpPr>
        <p:spPr>
          <a:xfrm>
            <a:off x="4202071" y="4503140"/>
            <a:ext cx="3424303" cy="923330"/>
          </a:xfrm>
          <a:prstGeom prst="rect">
            <a:avLst/>
          </a:prstGeom>
          <a:noFill/>
        </p:spPr>
        <p:txBody>
          <a:bodyPr wrap="square" rtlCol="0">
            <a:spAutoFit/>
          </a:bodyPr>
          <a:lstStyle/>
          <a:p>
            <a:pPr algn="ctr"/>
            <a:r>
              <a:rPr lang="en-US" b="1" dirty="0" smtClean="0">
                <a:latin typeface="Franklin Gothic Book" panose="020B0503020102020204" pitchFamily="34" charset="0"/>
                <a:cs typeface="Arial" panose="020B0604020202020204" pitchFamily="34" charset="0"/>
              </a:rPr>
              <a:t>Evidence-based </a:t>
            </a:r>
            <a:r>
              <a:rPr lang="en-US" b="1" dirty="0">
                <a:latin typeface="Franklin Gothic Book" panose="020B0503020102020204" pitchFamily="34" charset="0"/>
                <a:cs typeface="Arial" panose="020B0604020202020204" pitchFamily="34" charset="0"/>
              </a:rPr>
              <a:t>recommendations, and technology planning</a:t>
            </a:r>
          </a:p>
        </p:txBody>
      </p:sp>
      <p:sp>
        <p:nvSpPr>
          <p:cNvPr id="8" name="TextBox 7"/>
          <p:cNvSpPr txBox="1"/>
          <p:nvPr/>
        </p:nvSpPr>
        <p:spPr>
          <a:xfrm>
            <a:off x="8162370" y="4521713"/>
            <a:ext cx="2895600" cy="923330"/>
          </a:xfrm>
          <a:prstGeom prst="rect">
            <a:avLst/>
          </a:prstGeom>
          <a:noFill/>
        </p:spPr>
        <p:txBody>
          <a:bodyPr wrap="square" rtlCol="0">
            <a:spAutoFit/>
          </a:bodyPr>
          <a:lstStyle>
            <a:defPPr>
              <a:defRPr lang="en-US"/>
            </a:defPPr>
            <a:lvl1pPr algn="ctr">
              <a:defRPr sz="1200">
                <a:latin typeface="Franklin Gothic Book" panose="020B0503020102020204" pitchFamily="34" charset="0"/>
                <a:cs typeface="Arial" panose="020B0604020202020204" pitchFamily="34" charset="0"/>
              </a:defRPr>
            </a:lvl1pPr>
          </a:lstStyle>
          <a:p>
            <a:r>
              <a:rPr lang="en-US" sz="1800" b="1" dirty="0"/>
              <a:t>Risk management, problem reports</a:t>
            </a:r>
            <a:r>
              <a:rPr lang="en-US" sz="1800" b="1" dirty="0" smtClean="0"/>
              <a:t>, standards,</a:t>
            </a:r>
            <a:br>
              <a:rPr lang="en-US" sz="1800" b="1" dirty="0" smtClean="0"/>
            </a:br>
            <a:r>
              <a:rPr lang="en-US" sz="1800" b="1" dirty="0" smtClean="0"/>
              <a:t> </a:t>
            </a:r>
            <a:r>
              <a:rPr lang="en-US" sz="1800" b="1" dirty="0"/>
              <a:t>and guidelines</a:t>
            </a:r>
          </a:p>
        </p:txBody>
      </p:sp>
      <p:sp>
        <p:nvSpPr>
          <p:cNvPr id="10" name="Title 3"/>
          <p:cNvSpPr txBox="1">
            <a:spLocks/>
          </p:cNvSpPr>
          <p:nvPr/>
        </p:nvSpPr>
        <p:spPr>
          <a:xfrm>
            <a:off x="914400" y="457200"/>
            <a:ext cx="10566400" cy="1143000"/>
          </a:xfrm>
          <a:prstGeom prst="rect">
            <a:avLst/>
          </a:prstGeom>
        </p:spPr>
        <p:txBody>
          <a:bodyPr/>
          <a:lstStyle>
            <a:lvl1pPr algn="l" defTabSz="914400" rtl="0" eaLnBrk="1" latinLnBrk="0" hangingPunct="1">
              <a:spcBef>
                <a:spcPct val="0"/>
              </a:spcBef>
              <a:buNone/>
              <a:defRPr sz="3200" kern="1200">
                <a:solidFill>
                  <a:schemeClr val="tx1"/>
                </a:solidFill>
                <a:latin typeface="Franklin Gothic Demi" panose="020B0703020102020204" pitchFamily="34" charset="0"/>
                <a:ea typeface="+mj-ea"/>
                <a:cs typeface="+mj-cs"/>
              </a:defRPr>
            </a:lvl1pPr>
          </a:lstStyle>
          <a:p>
            <a:r>
              <a:rPr lang="en-US" sz="4000" dirty="0" smtClean="0">
                <a:solidFill>
                  <a:srgbClr val="C00000"/>
                </a:solidFill>
              </a:rPr>
              <a:t>ECRI Institute</a:t>
            </a:r>
            <a:endParaRPr lang="en-US" sz="4000" dirty="0">
              <a:solidFill>
                <a:srgbClr val="C00000"/>
              </a:solidFill>
            </a:endParaRPr>
          </a:p>
        </p:txBody>
      </p:sp>
    </p:spTree>
    <p:extLst>
      <p:ext uri="{BB962C8B-B14F-4D97-AF65-F5344CB8AC3E}">
        <p14:creationId xmlns:p14="http://schemas.microsoft.com/office/powerpoint/2010/main" val="13354559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3"/>
          <p:cNvSpPr txBox="1">
            <a:spLocks/>
          </p:cNvSpPr>
          <p:nvPr/>
        </p:nvSpPr>
        <p:spPr>
          <a:xfrm>
            <a:off x="304800" y="-9331"/>
            <a:ext cx="3951427" cy="609600"/>
          </a:xfrm>
          <a:prstGeom prst="rect">
            <a:avLst/>
          </a:prstGeom>
        </p:spPr>
        <p:txBody>
          <a:bodyPr>
            <a:noAutofit/>
          </a:bodyPr>
          <a:lstStyle>
            <a:lvl1pPr algn="l" defTabSz="914400" rtl="0" eaLnBrk="1" latinLnBrk="0" hangingPunct="1">
              <a:spcBef>
                <a:spcPct val="0"/>
              </a:spcBef>
              <a:buNone/>
              <a:defRPr sz="3200" kern="1200">
                <a:solidFill>
                  <a:schemeClr val="tx1"/>
                </a:solidFill>
                <a:latin typeface="Franklin Gothic Demi" panose="020B0703020102020204" pitchFamily="34" charset="0"/>
                <a:ea typeface="+mj-ea"/>
                <a:cs typeface="+mj-cs"/>
              </a:defRPr>
            </a:lvl1pPr>
          </a:lstStyle>
          <a:p>
            <a:r>
              <a:rPr lang="en-US" sz="4000" b="1" dirty="0" smtClean="0">
                <a:solidFill>
                  <a:srgbClr val="C00000"/>
                </a:solidFill>
                <a:latin typeface="+mn-lt"/>
              </a:rPr>
              <a:t>Decision Support</a:t>
            </a:r>
            <a:endParaRPr lang="en-US" sz="4000" b="1" dirty="0">
              <a:solidFill>
                <a:srgbClr val="C00000"/>
              </a:solidFill>
              <a:latin typeface="+mn-lt"/>
            </a:endParaRPr>
          </a:p>
        </p:txBody>
      </p:sp>
      <p:sp>
        <p:nvSpPr>
          <p:cNvPr id="5" name="Footer Placeholder 5"/>
          <p:cNvSpPr>
            <a:spLocks noGrp="1"/>
          </p:cNvSpPr>
          <p:nvPr>
            <p:ph type="ftr" sz="quarter" idx="4294967295"/>
          </p:nvPr>
        </p:nvSpPr>
        <p:spPr>
          <a:xfrm>
            <a:off x="4562294" y="6426193"/>
            <a:ext cx="4163420" cy="365125"/>
          </a:xfrm>
          <a:prstGeom prst="rect">
            <a:avLst/>
          </a:prstGeom>
        </p:spPr>
        <p:txBody>
          <a:bodyPr/>
          <a:lstStyle/>
          <a:p>
            <a:r>
              <a:rPr lang="en-US" sz="1200" dirty="0">
                <a:solidFill>
                  <a:srgbClr val="FF0000"/>
                </a:solidFill>
              </a:rPr>
              <a:t>ECRI </a:t>
            </a:r>
            <a:r>
              <a:rPr lang="en-US" sz="1200" dirty="0" smtClean="0">
                <a:solidFill>
                  <a:srgbClr val="FF0000"/>
                </a:solidFill>
              </a:rPr>
              <a:t>Confidential</a:t>
            </a:r>
            <a:endParaRPr lang="en-US" sz="1200" dirty="0">
              <a:solidFill>
                <a:srgbClr val="FF0000"/>
              </a:solidFill>
            </a:endParaRPr>
          </a:p>
        </p:txBody>
      </p:sp>
      <p:pic>
        <p:nvPicPr>
          <p:cNvPr id="3" name="Picture 2"/>
          <p:cNvPicPr>
            <a:picLocks noChangeAspect="1"/>
          </p:cNvPicPr>
          <p:nvPr/>
        </p:nvPicPr>
        <p:blipFill>
          <a:blip r:embed="rId3"/>
          <a:stretch>
            <a:fillRect/>
          </a:stretch>
        </p:blipFill>
        <p:spPr>
          <a:xfrm>
            <a:off x="533400" y="746760"/>
            <a:ext cx="8625758" cy="6085602"/>
          </a:xfrm>
          <a:prstGeom prst="rect">
            <a:avLst/>
          </a:prstGeom>
        </p:spPr>
      </p:pic>
    </p:spTree>
    <p:extLst>
      <p:ext uri="{BB962C8B-B14F-4D97-AF65-F5344CB8AC3E}">
        <p14:creationId xmlns:p14="http://schemas.microsoft.com/office/powerpoint/2010/main" val="50959518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62000" y="1600200"/>
            <a:ext cx="10566400" cy="4525963"/>
          </a:xfrm>
        </p:spPr>
        <p:txBody>
          <a:bodyPr/>
          <a:lstStyle/>
          <a:p>
            <a:pPr marL="0" indent="0">
              <a:buNone/>
            </a:pPr>
            <a:r>
              <a:rPr lang="en-US" dirty="0" smtClean="0">
                <a:solidFill>
                  <a:srgbClr val="1C4A5A"/>
                </a:solidFill>
                <a:latin typeface="Franklin Gothic Demi" panose="020B0703020102020204" pitchFamily="34" charset="0"/>
              </a:rPr>
              <a:t>Ongoing technology discussions at our </a:t>
            </a:r>
            <a:r>
              <a:rPr lang="en-US" dirty="0">
                <a:solidFill>
                  <a:srgbClr val="1C4A5A"/>
                </a:solidFill>
                <a:latin typeface="Franklin Gothic Demi" panose="020B0703020102020204" pitchFamily="34" charset="0"/>
              </a:rPr>
              <a:t>LinkedIn™ group:</a:t>
            </a:r>
          </a:p>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438400"/>
            <a:ext cx="6324600" cy="3162300"/>
          </a:xfrm>
          <a:prstGeom prst="roundRect">
            <a:avLst>
              <a:gd name="adj" fmla="val 8594"/>
            </a:avLst>
          </a:prstGeom>
          <a:solidFill>
            <a:srgbClr val="FFFFFF">
              <a:shade val="85000"/>
            </a:srgbClr>
          </a:solidFill>
          <a:ln>
            <a:noFill/>
          </a:ln>
          <a:effectLst>
            <a:outerShdw blurRad="50800" dist="38100" dir="8100000" algn="tr" rotWithShape="0">
              <a:prstClr val="black">
                <a:alpha val="40000"/>
              </a:prstClr>
            </a:outerShdw>
          </a:effectLst>
        </p:spPr>
      </p:pic>
      <p:sp>
        <p:nvSpPr>
          <p:cNvPr id="8" name="Title 3"/>
          <p:cNvSpPr txBox="1">
            <a:spLocks/>
          </p:cNvSpPr>
          <p:nvPr/>
        </p:nvSpPr>
        <p:spPr>
          <a:xfrm>
            <a:off x="914400" y="457200"/>
            <a:ext cx="10566400" cy="1143000"/>
          </a:xfrm>
          <a:prstGeom prst="rect">
            <a:avLst/>
          </a:prstGeom>
        </p:spPr>
        <p:txBody>
          <a:bodyPr/>
          <a:lstStyle>
            <a:lvl1pPr algn="l" defTabSz="914400" rtl="0" eaLnBrk="1" latinLnBrk="0" hangingPunct="1">
              <a:spcBef>
                <a:spcPct val="0"/>
              </a:spcBef>
              <a:buNone/>
              <a:defRPr sz="3000" kern="1200">
                <a:solidFill>
                  <a:schemeClr val="tx1"/>
                </a:solidFill>
                <a:latin typeface="Franklin Gothic Demi" panose="020B0703020102020204" pitchFamily="34" charset="0"/>
                <a:ea typeface="+mj-ea"/>
                <a:cs typeface="+mj-cs"/>
              </a:defRPr>
            </a:lvl1pPr>
          </a:lstStyle>
          <a:p>
            <a:r>
              <a:rPr lang="en-US" sz="3600" dirty="0" smtClean="0">
                <a:solidFill>
                  <a:srgbClr val="C00000"/>
                </a:solidFill>
              </a:rPr>
              <a:t>For Ongoing Technology Updates…</a:t>
            </a:r>
            <a:endParaRPr lang="en-US" sz="3600" dirty="0">
              <a:solidFill>
                <a:srgbClr val="C00000"/>
              </a:solidFill>
            </a:endParaRPr>
          </a:p>
        </p:txBody>
      </p:sp>
    </p:spTree>
    <p:extLst>
      <p:ext uri="{BB962C8B-B14F-4D97-AF65-F5344CB8AC3E}">
        <p14:creationId xmlns:p14="http://schemas.microsoft.com/office/powerpoint/2010/main" val="414086300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133600"/>
            <a:ext cx="5181600" cy="685799"/>
          </a:xfrm>
        </p:spPr>
        <p:txBody>
          <a:bodyPr/>
          <a:lstStyle/>
          <a:p>
            <a:r>
              <a:rPr lang="en-US" sz="3200" dirty="0" smtClean="0"/>
              <a:t>Questions?</a:t>
            </a:r>
            <a:endParaRPr lang="en-US" sz="3200" dirty="0"/>
          </a:p>
        </p:txBody>
      </p:sp>
      <p:sp>
        <p:nvSpPr>
          <p:cNvPr id="3" name="Subtitle 2"/>
          <p:cNvSpPr>
            <a:spLocks noGrp="1"/>
          </p:cNvSpPr>
          <p:nvPr>
            <p:ph type="subTitle" idx="1"/>
          </p:nvPr>
        </p:nvSpPr>
        <p:spPr>
          <a:xfrm>
            <a:off x="1143000" y="4572000"/>
            <a:ext cx="5181600" cy="1112901"/>
          </a:xfrm>
        </p:spPr>
        <p:txBody>
          <a:bodyPr>
            <a:normAutofit/>
          </a:bodyPr>
          <a:lstStyle/>
          <a:p>
            <a:r>
              <a:rPr lang="en-US" sz="2000" dirty="0" smtClean="0"/>
              <a:t>Thomas E. Skorup, MBA, FACHE  </a:t>
            </a:r>
          </a:p>
          <a:p>
            <a:r>
              <a:rPr lang="en-US" sz="2000" dirty="0" smtClean="0"/>
              <a:t>tskorup@ecri.org</a:t>
            </a:r>
          </a:p>
          <a:p>
            <a:endParaRPr lang="en-US" sz="2100" dirty="0"/>
          </a:p>
          <a:p>
            <a:endParaRPr lang="en-US" dirty="0"/>
          </a:p>
        </p:txBody>
      </p:sp>
    </p:spTree>
    <p:extLst>
      <p:ext uri="{BB962C8B-B14F-4D97-AF65-F5344CB8AC3E}">
        <p14:creationId xmlns:p14="http://schemas.microsoft.com/office/powerpoint/2010/main" val="7024099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21672"/>
            <a:ext cx="7410450" cy="538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Box 2"/>
          <p:cNvSpPr txBox="1">
            <a:spLocks noChangeArrowheads="1"/>
          </p:cNvSpPr>
          <p:nvPr/>
        </p:nvSpPr>
        <p:spPr bwMode="auto">
          <a:xfrm>
            <a:off x="2667000" y="5594927"/>
            <a:ext cx="74866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0000"/>
              </a:buClr>
              <a:buFont typeface="Wingdings 3" panose="05040102010807070707" pitchFamily="18" charset="2"/>
              <a:buChar char="u"/>
              <a:defRPr sz="2400">
                <a:solidFill>
                  <a:schemeClr val="tx1"/>
                </a:solidFill>
                <a:latin typeface="Arial" panose="020B0604020202020204" pitchFamily="34" charset="0"/>
              </a:defRPr>
            </a:lvl1pPr>
            <a:lvl2pPr marL="742950" indent="-285750">
              <a:spcBef>
                <a:spcPct val="20000"/>
              </a:spcBef>
              <a:buClr>
                <a:srgbClr val="000000"/>
              </a:buClr>
              <a:buSzPct val="80000"/>
              <a:buFont typeface="Wingdings 2" panose="05020102010507070707" pitchFamily="18" charset="2"/>
              <a:buChar char=""/>
              <a:defRPr sz="2800">
                <a:solidFill>
                  <a:srgbClr val="000000"/>
                </a:solidFill>
                <a:latin typeface="Arial" panose="020B0604020202020204" pitchFamily="34" charset="0"/>
              </a:defRPr>
            </a:lvl2pPr>
            <a:lvl3pPr marL="1143000" indent="-228600">
              <a:spcBef>
                <a:spcPct val="20000"/>
              </a:spcBef>
              <a:buClr>
                <a:srgbClr val="000000"/>
              </a:buClr>
              <a:buSzPct val="80000"/>
              <a:buFont typeface="Arial" panose="020B0604020202020204" pitchFamily="34" charset="0"/>
              <a:buChar char="―"/>
              <a:defRPr sz="1600">
                <a:solidFill>
                  <a:srgbClr val="000000"/>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FontTx/>
              <a:buNone/>
            </a:pPr>
            <a:r>
              <a:rPr lang="en-US" altLang="en-US" sz="1000" b="1" dirty="0"/>
              <a:t>Source: Nudge: Improving Decisions About Health, Wealth, and Happiness. Thaler and Sunstein, 2009. Page 17. </a:t>
            </a:r>
          </a:p>
        </p:txBody>
      </p:sp>
    </p:spTree>
    <p:extLst>
      <p:ext uri="{BB962C8B-B14F-4D97-AF65-F5344CB8AC3E}">
        <p14:creationId xmlns:p14="http://schemas.microsoft.com/office/powerpoint/2010/main" val="3152336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56316" y="758825"/>
            <a:ext cx="7886700" cy="3127375"/>
          </a:xfrm>
        </p:spPr>
        <p:txBody>
          <a:bodyPr/>
          <a:lstStyle/>
          <a:p>
            <a:pPr marL="0" indent="0">
              <a:buNone/>
            </a:pPr>
            <a:r>
              <a:rPr lang="en-US" sz="4000" b="1" dirty="0">
                <a:latin typeface="Franklin Gothic Demi" panose="020B0703020102020204" pitchFamily="34" charset="0"/>
              </a:rPr>
              <a:t>The first principle is that you must not fool yourself and you are the easiest person to fool.</a:t>
            </a:r>
          </a:p>
          <a:p>
            <a:endParaRPr lang="en-US" dirty="0">
              <a:latin typeface="Franklin Gothic Demi" panose="020B0703020102020204" pitchFamily="34" charset="0"/>
            </a:endParaRPr>
          </a:p>
          <a:p>
            <a:pPr marL="2057400" lvl="6" indent="0">
              <a:buNone/>
            </a:pPr>
            <a:r>
              <a:rPr lang="en-US" dirty="0" smtClean="0">
                <a:latin typeface="Franklin Gothic Demi" panose="020B0703020102020204" pitchFamily="34" charset="0"/>
              </a:rPr>
              <a:t>			</a:t>
            </a:r>
            <a:r>
              <a:rPr lang="en-US" sz="2400" b="1" dirty="0">
                <a:solidFill>
                  <a:srgbClr val="FF0000"/>
                </a:solidFill>
                <a:latin typeface="Franklin Gothic Demi" panose="020B0703020102020204" pitchFamily="34" charset="0"/>
              </a:rPr>
              <a:t>--Richard P. </a:t>
            </a:r>
            <a:r>
              <a:rPr lang="en-US" sz="2400" b="1" dirty="0" smtClean="0">
                <a:solidFill>
                  <a:srgbClr val="FF0000"/>
                </a:solidFill>
                <a:latin typeface="Franklin Gothic Demi" panose="020B0703020102020204" pitchFamily="34" charset="0"/>
              </a:rPr>
              <a:t>Feynman</a:t>
            </a:r>
            <a:r>
              <a:rPr lang="en-US" sz="2400" b="1" dirty="0" smtClean="0">
                <a:latin typeface="Franklin Gothic Demi" panose="020B0703020102020204" pitchFamily="34" charset="0"/>
              </a:rPr>
              <a:t>*</a:t>
            </a:r>
            <a:endParaRPr lang="en-US" sz="2400" b="1" dirty="0">
              <a:latin typeface="Franklin Gothic Demi" panose="020B0703020102020204" pitchFamily="34" charset="0"/>
            </a:endParaRPr>
          </a:p>
        </p:txBody>
      </p:sp>
      <p:sp>
        <p:nvSpPr>
          <p:cNvPr id="4" name="TextBox 3"/>
          <p:cNvSpPr txBox="1"/>
          <p:nvPr/>
        </p:nvSpPr>
        <p:spPr>
          <a:xfrm>
            <a:off x="1867861" y="4114800"/>
            <a:ext cx="7886700" cy="1631216"/>
          </a:xfrm>
          <a:prstGeom prst="rect">
            <a:avLst/>
          </a:prstGeom>
          <a:noFill/>
        </p:spPr>
        <p:txBody>
          <a:bodyPr wrap="square" rtlCol="0">
            <a:spAutoFit/>
          </a:bodyPr>
          <a:lstStyle/>
          <a:p>
            <a:r>
              <a:rPr lang="en-US" sz="2000" b="1" dirty="0" smtClean="0">
                <a:latin typeface="Franklin Gothic Book" panose="020B0503020102020204" pitchFamily="34" charset="0"/>
              </a:rPr>
              <a:t>* Richard Feynman </a:t>
            </a:r>
            <a:r>
              <a:rPr lang="en-US" sz="2000" b="1" dirty="0">
                <a:latin typeface="Franklin Gothic Book" panose="020B0503020102020204" pitchFamily="34" charset="0"/>
              </a:rPr>
              <a:t>was a prominent American scientist, widely considered to be one of the greatest and most influential theoretical physicists in history. Feynman revolutionized the field of quantum mechanics and formulated the theory of quantum electrodynamics. He won the Nobel Prize for Physics in 1965.</a:t>
            </a:r>
          </a:p>
        </p:txBody>
      </p:sp>
    </p:spTree>
    <p:extLst>
      <p:ext uri="{BB962C8B-B14F-4D97-AF65-F5344CB8AC3E}">
        <p14:creationId xmlns:p14="http://schemas.microsoft.com/office/powerpoint/2010/main" val="131891659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1"/>
            <a:ext cx="5867400" cy="4525963"/>
          </a:xfrm>
        </p:spPr>
        <p:txBody>
          <a:bodyPr/>
          <a:lstStyle/>
          <a:p>
            <a:r>
              <a:rPr lang="en-US" sz="2000" b="1" dirty="0" smtClean="0"/>
              <a:t>ECRI experts polled for topics regarding….</a:t>
            </a:r>
            <a:endParaRPr lang="en-US" sz="2000" b="1" dirty="0"/>
          </a:p>
          <a:p>
            <a:pPr lvl="1"/>
            <a:r>
              <a:rPr lang="en-US" sz="1800" dirty="0"/>
              <a:t>Something newsworthy</a:t>
            </a:r>
          </a:p>
          <a:p>
            <a:pPr lvl="1"/>
            <a:r>
              <a:rPr lang="en-US" sz="1800" dirty="0"/>
              <a:t>The potential to positively impact patient </a:t>
            </a:r>
            <a:r>
              <a:rPr lang="en-US" sz="1800" dirty="0" smtClean="0"/>
              <a:t> </a:t>
            </a:r>
          </a:p>
          <a:p>
            <a:pPr marL="457200" lvl="1" indent="0">
              <a:buNone/>
            </a:pPr>
            <a:r>
              <a:rPr lang="en-US" sz="1800" dirty="0"/>
              <a:t> </a:t>
            </a:r>
            <a:r>
              <a:rPr lang="en-US" sz="1800" dirty="0" smtClean="0"/>
              <a:t>    outcomes </a:t>
            </a:r>
            <a:r>
              <a:rPr lang="en-US" sz="1800" dirty="0"/>
              <a:t>in major illnesses, diseases, or injuries</a:t>
            </a:r>
          </a:p>
          <a:p>
            <a:pPr lvl="1"/>
            <a:r>
              <a:rPr lang="en-US" sz="1800" dirty="0"/>
              <a:t>Ready or near ready for implementation  </a:t>
            </a:r>
          </a:p>
          <a:p>
            <a:pPr lvl="1"/>
            <a:r>
              <a:rPr lang="en-US" sz="1800" dirty="0"/>
              <a:t>Turf wars or, conversely, improved collaboration</a:t>
            </a:r>
          </a:p>
          <a:p>
            <a:pPr lvl="1"/>
            <a:r>
              <a:rPr lang="en-US" sz="1800" dirty="0"/>
              <a:t>Improving patient and staff safety</a:t>
            </a:r>
          </a:p>
          <a:p>
            <a:pPr lvl="1"/>
            <a:r>
              <a:rPr lang="en-US" sz="1800" dirty="0"/>
              <a:t>A marketplace </a:t>
            </a:r>
            <a:r>
              <a:rPr lang="en-US" sz="1800" dirty="0" smtClean="0"/>
              <a:t>differentiator</a:t>
            </a:r>
          </a:p>
          <a:p>
            <a:pPr lvl="1"/>
            <a:endParaRPr lang="en-US" sz="1600" dirty="0"/>
          </a:p>
          <a:p>
            <a:r>
              <a:rPr lang="en-US" sz="2000" b="1" dirty="0"/>
              <a:t>Voted on nominated topics</a:t>
            </a:r>
          </a:p>
          <a:p>
            <a:endParaRPr lang="en-US" sz="2000" dirty="0"/>
          </a:p>
        </p:txBody>
      </p:sp>
      <p:pic>
        <p:nvPicPr>
          <p:cNvPr id="6" name="Picture 5" descr="cid:5009614D413F45D5BF804036295AFE49@dns"/>
          <p:cNvPicPr/>
          <p:nvPr/>
        </p:nvPicPr>
        <p:blipFill>
          <a:blip r:embed="rId2">
            <a:extLst>
              <a:ext uri="{28A0092B-C50C-407E-A947-70E740481C1C}">
                <a14:useLocalDpi xmlns:a14="http://schemas.microsoft.com/office/drawing/2010/main" val="0"/>
              </a:ext>
            </a:extLst>
          </a:blip>
          <a:srcRect/>
          <a:stretch>
            <a:fillRect/>
          </a:stretch>
        </p:blipFill>
        <p:spPr bwMode="auto">
          <a:xfrm>
            <a:off x="7620000" y="1295400"/>
            <a:ext cx="4057650" cy="5019675"/>
          </a:xfrm>
          <a:prstGeom prst="roundRect">
            <a:avLst>
              <a:gd name="adj" fmla="val 8594"/>
            </a:avLst>
          </a:prstGeom>
          <a:solidFill>
            <a:srgbClr val="FFFFFF">
              <a:shade val="85000"/>
            </a:srgbClr>
          </a:solidFill>
          <a:ln>
            <a:noFill/>
          </a:ln>
          <a:effectLst>
            <a:outerShdw blurRad="50800" dist="38100" dir="8100000" algn="tr" rotWithShape="0">
              <a:prstClr val="black">
                <a:alpha val="40000"/>
              </a:prstClr>
            </a:outerShdw>
          </a:effectLst>
        </p:spPr>
      </p:pic>
      <p:sp>
        <p:nvSpPr>
          <p:cNvPr id="7" name="Title 3"/>
          <p:cNvSpPr txBox="1">
            <a:spLocks/>
          </p:cNvSpPr>
          <p:nvPr/>
        </p:nvSpPr>
        <p:spPr>
          <a:xfrm>
            <a:off x="914400" y="457200"/>
            <a:ext cx="10566400" cy="1143000"/>
          </a:xfrm>
          <a:prstGeom prst="rect">
            <a:avLst/>
          </a:prstGeom>
        </p:spPr>
        <p:txBody>
          <a:bodyPr/>
          <a:lstStyle>
            <a:lvl1pPr algn="l" defTabSz="914400" rtl="0" eaLnBrk="1" latinLnBrk="0" hangingPunct="1">
              <a:spcBef>
                <a:spcPct val="0"/>
              </a:spcBef>
              <a:buNone/>
              <a:defRPr sz="3200" kern="1200">
                <a:solidFill>
                  <a:schemeClr val="tx1"/>
                </a:solidFill>
                <a:latin typeface="Franklin Gothic Demi" panose="020B0703020102020204" pitchFamily="34" charset="0"/>
                <a:ea typeface="+mj-ea"/>
                <a:cs typeface="+mj-cs"/>
              </a:defRPr>
            </a:lvl1pPr>
          </a:lstStyle>
          <a:p>
            <a:r>
              <a:rPr lang="en-US" sz="4000" dirty="0" smtClean="0">
                <a:solidFill>
                  <a:srgbClr val="C00000"/>
                </a:solidFill>
              </a:rPr>
              <a:t>History of the Top 10 C-suite Watch List</a:t>
            </a:r>
            <a:endParaRPr lang="en-US" sz="4000" dirty="0">
              <a:solidFill>
                <a:srgbClr val="C00000"/>
              </a:solidFill>
            </a:endParaRPr>
          </a:p>
        </p:txBody>
      </p:sp>
    </p:spTree>
    <p:extLst>
      <p:ext uri="{BB962C8B-B14F-4D97-AF65-F5344CB8AC3E}">
        <p14:creationId xmlns:p14="http://schemas.microsoft.com/office/powerpoint/2010/main" val="337235282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solidFill>
                  <a:srgbClr val="C00000"/>
                </a:solidFill>
              </a:rPr>
              <a:t>1. </a:t>
            </a:r>
            <a:r>
              <a:rPr lang="en-US" sz="3600" dirty="0">
                <a:solidFill>
                  <a:srgbClr val="C00000"/>
                </a:solidFill>
              </a:rPr>
              <a:t>Mobile Stroke Units</a:t>
            </a:r>
          </a:p>
        </p:txBody>
      </p:sp>
      <p:sp>
        <p:nvSpPr>
          <p:cNvPr id="5" name="Content Placeholder 4"/>
          <p:cNvSpPr>
            <a:spLocks noGrp="1"/>
          </p:cNvSpPr>
          <p:nvPr>
            <p:ph idx="1"/>
          </p:nvPr>
        </p:nvSpPr>
        <p:spPr>
          <a:xfrm>
            <a:off x="890788" y="1617482"/>
            <a:ext cx="5967211" cy="3886200"/>
          </a:xfrm>
        </p:spPr>
        <p:txBody>
          <a:bodyPr/>
          <a:lstStyle/>
          <a:p>
            <a:pPr marL="0" indent="0">
              <a:buNone/>
            </a:pPr>
            <a:r>
              <a:rPr lang="en-US" b="1" dirty="0">
                <a:solidFill>
                  <a:srgbClr val="1C4A5A"/>
                </a:solidFill>
                <a:latin typeface="Franklin Gothic Demi" panose="020B0703020102020204" pitchFamily="34" charset="0"/>
              </a:rPr>
              <a:t>WHAT ARE THEY?</a:t>
            </a:r>
          </a:p>
          <a:p>
            <a:r>
              <a:rPr lang="en-US" sz="2000" dirty="0"/>
              <a:t>A specially outfitted ambulance </a:t>
            </a:r>
            <a:r>
              <a:rPr lang="en-US" sz="2000" dirty="0" smtClean="0"/>
              <a:t>with:</a:t>
            </a:r>
            <a:endParaRPr lang="en-US" sz="2000" dirty="0"/>
          </a:p>
          <a:p>
            <a:pPr lvl="1">
              <a:buSzPct val="85000"/>
              <a:buFont typeface="Franklin Gothic Book" panose="020B0503020102020204" pitchFamily="34" charset="0"/>
              <a:buChar char="■"/>
            </a:pPr>
            <a:r>
              <a:rPr lang="en-US" sz="1800" dirty="0"/>
              <a:t>Telemedicine capabilities </a:t>
            </a:r>
            <a:r>
              <a:rPr lang="en-US" sz="1800" dirty="0" smtClean="0"/>
              <a:t>for consultation with a </a:t>
            </a:r>
            <a:r>
              <a:rPr lang="en-US" sz="1800" dirty="0"/>
              <a:t>vascular neurologist</a:t>
            </a:r>
          </a:p>
          <a:p>
            <a:pPr lvl="1">
              <a:buSzPct val="85000"/>
              <a:buFont typeface="Franklin Gothic Book" panose="020B0503020102020204" pitchFamily="34" charset="0"/>
              <a:buChar char="■"/>
            </a:pPr>
            <a:r>
              <a:rPr lang="en-US" sz="1800" dirty="0"/>
              <a:t>Portable CT scanner</a:t>
            </a:r>
          </a:p>
          <a:p>
            <a:pPr lvl="1">
              <a:buSzPct val="85000"/>
              <a:buFont typeface="Franklin Gothic Book" panose="020B0503020102020204" pitchFamily="34" charset="0"/>
              <a:buChar char="■"/>
            </a:pPr>
            <a:r>
              <a:rPr lang="en-US" sz="1800" dirty="0" smtClean="0"/>
              <a:t>Blood testing equipment</a:t>
            </a:r>
          </a:p>
          <a:p>
            <a:pPr lvl="1">
              <a:buSzPct val="85000"/>
              <a:buFont typeface="Franklin Gothic Book" panose="020B0503020102020204" pitchFamily="34" charset="0"/>
              <a:buChar char="■"/>
            </a:pPr>
            <a:r>
              <a:rPr lang="en-US" sz="1800" dirty="0" smtClean="0"/>
              <a:t>Special staffing: Critical </a:t>
            </a:r>
            <a:r>
              <a:rPr lang="en-US" sz="1800" dirty="0"/>
              <a:t>care </a:t>
            </a:r>
            <a:r>
              <a:rPr lang="en-US" sz="1800" dirty="0" smtClean="0"/>
              <a:t>nurse CT </a:t>
            </a:r>
            <a:r>
              <a:rPr lang="en-US" sz="1800" dirty="0"/>
              <a:t>technologist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4408" y="1601771"/>
            <a:ext cx="4006392" cy="2590800"/>
          </a:xfrm>
          <a:prstGeom prst="roundRect">
            <a:avLst>
              <a:gd name="adj" fmla="val 8594"/>
            </a:avLst>
          </a:prstGeom>
          <a:solidFill>
            <a:srgbClr val="FFFFFF">
              <a:shade val="85000"/>
            </a:srgbClr>
          </a:solidFill>
          <a:ln>
            <a:noFill/>
          </a:ln>
          <a:effectLst/>
        </p:spPr>
      </p:pic>
      <p:sp>
        <p:nvSpPr>
          <p:cNvPr id="2" name="Rectangle 1"/>
          <p:cNvSpPr/>
          <p:nvPr/>
        </p:nvSpPr>
        <p:spPr>
          <a:xfrm>
            <a:off x="826393" y="4194500"/>
            <a:ext cx="6096000" cy="1384995"/>
          </a:xfrm>
          <a:prstGeom prst="rect">
            <a:avLst/>
          </a:prstGeom>
        </p:spPr>
        <p:txBody>
          <a:bodyPr>
            <a:spAutoFit/>
          </a:bodyPr>
          <a:lstStyle/>
          <a:p>
            <a:r>
              <a:rPr lang="en-US" sz="2400" b="1" dirty="0" smtClean="0">
                <a:solidFill>
                  <a:srgbClr val="1C4A5A"/>
                </a:solidFill>
                <a:latin typeface="Franklin Gothic Demi" panose="020B0703020102020204" pitchFamily="34" charset="0"/>
              </a:rPr>
              <a:t>THE NEED</a:t>
            </a:r>
            <a:endParaRPr lang="en-US" sz="2400" dirty="0" smtClean="0">
              <a:solidFill>
                <a:srgbClr val="1C4A5A"/>
              </a:solidFill>
              <a:latin typeface="Franklin Gothic Demi" panose="020B0703020102020204" pitchFamily="34" charset="0"/>
            </a:endParaRPr>
          </a:p>
          <a:p>
            <a:r>
              <a:rPr lang="en-US" sz="2000" dirty="0" smtClean="0">
                <a:latin typeface="Franklin Gothic Book" panose="020B0503020102020204" pitchFamily="34" charset="0"/>
              </a:rPr>
              <a:t>Tissue </a:t>
            </a:r>
            <a:r>
              <a:rPr lang="en-US" sz="2000" dirty="0">
                <a:latin typeface="Franklin Gothic Book" panose="020B0503020102020204" pitchFamily="34" charset="0"/>
              </a:rPr>
              <a:t>plasminogen activator (</a:t>
            </a:r>
            <a:r>
              <a:rPr lang="en-US" sz="2000" dirty="0" err="1">
                <a:latin typeface="Franklin Gothic Book" panose="020B0503020102020204" pitchFamily="34" charset="0"/>
              </a:rPr>
              <a:t>tPa</a:t>
            </a:r>
            <a:r>
              <a:rPr lang="en-US" sz="2000" dirty="0">
                <a:latin typeface="Franklin Gothic Book" panose="020B0503020102020204" pitchFamily="34" charset="0"/>
              </a:rPr>
              <a:t>) often is not </a:t>
            </a:r>
            <a:r>
              <a:rPr lang="en-US" sz="2000" dirty="0" smtClean="0">
                <a:latin typeface="Franklin Gothic Book" panose="020B0503020102020204" pitchFamily="34" charset="0"/>
              </a:rPr>
              <a:t>administered, </a:t>
            </a:r>
            <a:r>
              <a:rPr lang="en-US" sz="2000" dirty="0">
                <a:latin typeface="Franklin Gothic Book" panose="020B0503020102020204" pitchFamily="34" charset="0"/>
              </a:rPr>
              <a:t>as too much time has elapsed since onset of stroke symptoms.  </a:t>
            </a:r>
          </a:p>
        </p:txBody>
      </p:sp>
    </p:spTree>
    <p:extLst>
      <p:ext uri="{BB962C8B-B14F-4D97-AF65-F5344CB8AC3E}">
        <p14:creationId xmlns:p14="http://schemas.microsoft.com/office/powerpoint/2010/main" val="108516113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947590" y="1600200"/>
            <a:ext cx="6096000" cy="4114800"/>
          </a:xfrm>
        </p:spPr>
        <p:txBody>
          <a:bodyPr/>
          <a:lstStyle/>
          <a:p>
            <a:pPr marL="0" indent="0">
              <a:buNone/>
            </a:pPr>
            <a:r>
              <a:rPr lang="en-US" b="1" dirty="0">
                <a:solidFill>
                  <a:srgbClr val="1C4A5A"/>
                </a:solidFill>
                <a:latin typeface="Franklin Gothic Demi" panose="020B0703020102020204" pitchFamily="34" charset="0"/>
              </a:rPr>
              <a:t>CONCERNS</a:t>
            </a:r>
          </a:p>
          <a:p>
            <a:r>
              <a:rPr lang="en-US" sz="2000" dirty="0" smtClean="0"/>
              <a:t>Cost of the special ambulance and equipment estimated to be &gt;$400K, with operating costs representing another $1M to $1.2M annually</a:t>
            </a:r>
          </a:p>
          <a:p>
            <a:pPr lvl="3"/>
            <a:endParaRPr lang="en-US" sz="900" dirty="0" smtClean="0"/>
          </a:p>
          <a:p>
            <a:r>
              <a:rPr lang="en-US" sz="2000" dirty="0" smtClean="0"/>
              <a:t>If symptoms are too mild, the patient is too sick, or the condition mimics hypoglycemia, seizure, migraine, or other psychiatric conditions, tPA may not be administered, and care reverts back to the regular EMS</a:t>
            </a:r>
          </a:p>
          <a:p>
            <a:pPr lvl="3"/>
            <a:endParaRPr lang="en-US" sz="900" dirty="0" smtClean="0"/>
          </a:p>
          <a:p>
            <a:r>
              <a:rPr lang="en-US" sz="2000" dirty="0" smtClean="0"/>
              <a:t>Requires tight integration with regional stroke centers</a:t>
            </a:r>
          </a:p>
          <a:p>
            <a:pPr lvl="1"/>
            <a:endParaRPr lang="en-US" sz="1600" dirty="0" smtClean="0"/>
          </a:p>
          <a:p>
            <a:pPr lvl="1"/>
            <a:endParaRPr lang="en-US" sz="1600" dirty="0"/>
          </a:p>
        </p:txBody>
      </p:sp>
      <p:sp>
        <p:nvSpPr>
          <p:cNvPr id="7" name="Title 3"/>
          <p:cNvSpPr>
            <a:spLocks noGrp="1"/>
          </p:cNvSpPr>
          <p:nvPr>
            <p:ph type="title"/>
          </p:nvPr>
        </p:nvSpPr>
        <p:spPr>
          <a:xfrm>
            <a:off x="914400" y="457200"/>
            <a:ext cx="10566400" cy="1143000"/>
          </a:xfrm>
        </p:spPr>
        <p:txBody>
          <a:bodyPr/>
          <a:lstStyle/>
          <a:p>
            <a:r>
              <a:rPr lang="en-US" sz="3600" dirty="0" smtClean="0">
                <a:solidFill>
                  <a:srgbClr val="C00000"/>
                </a:solidFill>
              </a:rPr>
              <a:t>1. </a:t>
            </a:r>
            <a:r>
              <a:rPr lang="en-US" sz="3600" dirty="0">
                <a:solidFill>
                  <a:srgbClr val="C00000"/>
                </a:solidFill>
              </a:rPr>
              <a:t>Mobile Stroke Units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2580" y="1752600"/>
            <a:ext cx="4145280" cy="3108960"/>
          </a:xfrm>
          <a:prstGeom prst="roundRect">
            <a:avLst>
              <a:gd name="adj" fmla="val 8594"/>
            </a:avLst>
          </a:prstGeom>
          <a:solidFill>
            <a:srgbClr val="FFFFFF">
              <a:shade val="85000"/>
            </a:srgbClr>
          </a:solidFill>
          <a:ln>
            <a:no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46251659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1"/>
            <a:ext cx="6553200" cy="4343400"/>
          </a:xfrm>
        </p:spPr>
        <p:txBody>
          <a:bodyPr/>
          <a:lstStyle/>
          <a:p>
            <a:pPr marL="0" indent="0">
              <a:buNone/>
            </a:pPr>
            <a:r>
              <a:rPr lang="en-US" b="1" dirty="0">
                <a:solidFill>
                  <a:srgbClr val="1C4A5A"/>
                </a:solidFill>
                <a:latin typeface="Franklin Gothic Demi" panose="020B0703020102020204" pitchFamily="34" charset="0"/>
              </a:rPr>
              <a:t>CONCERNS</a:t>
            </a:r>
          </a:p>
          <a:p>
            <a:r>
              <a:rPr lang="en-US" sz="2000" dirty="0" smtClean="0"/>
              <a:t>Medical devices may serve as a vector to protected health information and/or institutional or patient financial information</a:t>
            </a:r>
          </a:p>
          <a:p>
            <a:pPr lvl="1"/>
            <a:endParaRPr lang="en-US" sz="1800" dirty="0"/>
          </a:p>
          <a:p>
            <a:r>
              <a:rPr lang="en-US" sz="2000" dirty="0" smtClean="0"/>
              <a:t>While policy and cybersecurity may be in place for the electronic medical record, many hospitals cannot identify what operating software is running on their thousands of medical devices</a:t>
            </a:r>
          </a:p>
          <a:p>
            <a:pPr lvl="1"/>
            <a:r>
              <a:rPr lang="en-US" sz="1600" dirty="0" smtClean="0"/>
              <a:t>Physiologic monitor running outdated operating system</a:t>
            </a:r>
          </a:p>
          <a:p>
            <a:pPr lvl="1"/>
            <a:r>
              <a:rPr lang="en-US" sz="1600" dirty="0" smtClean="0"/>
              <a:t>Ventilator with a USB port</a:t>
            </a:r>
          </a:p>
          <a:p>
            <a:pPr lvl="1"/>
            <a:r>
              <a:rPr lang="en-US" sz="1600" dirty="0" smtClean="0"/>
              <a:t>Inadequate password management</a:t>
            </a:r>
          </a:p>
        </p:txBody>
      </p:sp>
      <p:sp>
        <p:nvSpPr>
          <p:cNvPr id="5" name="AutoShape 2" descr="data:image/jpeg;base64,/9j/4AAQSkZJRgABAQAAAQABAAD/2wCEAAkGBxQTEhUUEhQVFhUXGBgXFxcWFxcaFxgVFxUXFxUUGBUYHCggGBwlHBQXITEhJSkrLi4uFx8zODMsNygtLisBCgoKDg0OGhAQGCwkHBwsLCwsLCwsLCwsLCwsLCwsLCwtLCwsLCwsLCwsLCwsLCwsLCwsLCwsLCwsLCwsLCwsLP/AABEIAL4BCQMBIgACEQEDEQH/xAAcAAABBQEBAQAAAAAAAAAAAAAFAQIDBAYABwj/xABMEAABAwEFBAUHBwcLBQEAAAABAAIRAwQFEiExQVFhkQZxgaGxEyIyUsHR8BQVQnKSsuEHIzNTYoKiFiRDRGNzk7TC0vE0VKOz4hf/xAAZAQADAQEBAAAAAAAAAAAAAAAAAQIDBAX/xAAmEQACAgIBBAMAAgMAAAAAAAAAAQIRAxIxBBMhUSJBYTKRFFKB/9oADAMBAAIRAxEAPwBiVBaXSmznXyjPrMn7pKuU78sztKzB9Ylv3gFnTLtey+uTaNZjx5j2u+q4HwUpYUhkZSBOc1dhQMQJQuAShAhEoShcmByVcFwQAqUJISpgKuXBKgZwCE3c7+f2jhSoj7xRdA7uP8/tX1KP3SglmlDk4PVcOS4kCLTaie2oqYcnB6ALwqKRtZUMaeHoAINrKWnaSNCR1Ia16laSmBffUa702tdxIE/aEHvUD7DSOmJnUZHJ2feog5ObUQ0mFjH3W76D2n60tPtHeoH2Oq3Vpje0YhzbICvCqniqp0Q7B9novf6LHu6mk+AV+jc1UmcAbxc5oPjKtdGLQXWcEkk+VtGpn+tVkXa9CxoTkDKNyP8ApVGjqDneMeKn+Zv7U/Y/+1eDkuNVqhWzyFnSCwuAFWwtB2lgp+Iwlc4XQ/VtSmTwqn/cFT+T/W5z96VFUsA4Hra3/TCy2RerLx6K3XU9C2YTsxup+BDSpmfk/qa2e39UF7R/A9yDC7J2N7C8e0qD5mDTkDO8OB8WjxVb/otfwPv6KXqz0LQx/CWme2oweKgdQvin6VmY8cG4j/43+xD6ZtDD5le0N4YnFvIPI7leo9Ibcz+sEjc9g8TT9qewURvv+00/01he0bTLm9zme1dS6Y0D6VKs3jhaR3OnuROz9OrY05ig8cMnd1T2K0emuL9PYGuG/J3c6nHei16Dz7BtHpNY3f02E/tMe3vLY71foW2i/wBCvScdwqNnlMrjfd1VMqtiLOpjQP8AxvB7knzbcdXSafX5RvfUaQjwFsuCgdUhplVKfQSwO/6W3lh/ZqMJ5MLVIegdvYPzF4Yh/aFx+8HICybCuAVN9zXzT2UKw3kMHc1zT3KtVtt40/0t3l280y8Dwd4phYWAShA/5XMaYq2a0MO2A10d4PcrFPpVYjkarmE+vTqDvDSO9A9kFQs/dn/X2zqofcRqheNmf6Fook7vKMnkTKCXG7Ha7ZUbmwuptDhoSxpa6DtzCBM0CSUi5JAOBTg5NCVUIeHJtqtbKTcTzA7zwA2lV7fbG0mF7tmg3nYAsPeNvfUc5zyc/RbsAB0HDPXbCADt59J6hxNptLRsdq89Q0Czte8KpdiNSoZkBwc6QY+iCZPXGxQtqSCHTvMcgOAnwVd1XCcQnGBMzpOzb29iANFd3SqvSwB81W5Dz4xaxk4amYG3M8FqLp6T0q7g0BzHHQPAz4SDkdRB3LzCpWJcNS7KSZy3HmJ7Eoru1mSc89me7tKAPaQ5K+pks30Rvjy1MsdJfTgSdXNPok8diN1n5J2IKdD3/wA1H95aP81WRsFZvoXU/mw/vbT/AJusj4cmInDl2JRBy6UrA8uaPjelwZKRjU/yc/iuU6Cvg2fAXFkqzgz0StZJ+NUAVjShKKfbuU4Zv5e1P8n1fGqBlSpRO3OUw2JuuEdgE9yIQlj40+NUWIHusg0l32neBMJjrtHA/us8cM96KGnlzStp/G1FsKAz7rGkM5O8cUdyY27iz0MTD+w8t8G+1HMGRTXUk9mLVAulbbWz0LTaO12Mfxv9iL3f0gt/67HwdSH+hntUYpwil02calPdi0RDYumFeq1wqmgML3sg03Z4XROFz9qq2uk2tm4UuPk6VJvfhJ71ZuWzDA/+/r/+12xWXXbTJ9FvaO5PcNVQFo3JQaZFKmTvLQ48zMK8GxkNB3KepdTfo4hwDjE81A67HjSo4cMj3kFHcDU4pYVd1mrDRzSOIz8Qmk126sa7qMd0FNTQtWXISgKkbc5ph1J3ZEd5Tm3mzaHD90nwVKa9i1ZU6Q3H8pa3C7C9s4ScxnEg8hms5fNz1LPT8+CSYy0xH4PcttRt1MkDGASRkcjruKtW6y0bWwsxznILTnOnassuXRr19m2LFun7+jygUtRMAQA7iP8Agpj7PmGjcOUiPYFpL/6O/Johxc0zBOoduKGXXdDqzidGNgHOMRP0Z2bytO7HXa/BHYntpXkBl+u3L45rp016uof8rSdMejzbPhqUZAORaSTqMnCZO8QSVk31d6qE1NWicuOWOWsjWfk/rxaSCfSY7tOTvBpW9rOXmHQut/O6Q+sP4XZ969JquVGZZ6JWiKEf2to/zNVaWnVlef3Ja8LSP7St/wC+oVqLFbJQAcDk7Eq1OpKklAzEeT3JPJ8U9ELJdRfGJzWTvzPIe0hcyTZtaQNNJd5Na2z9HaQ9JznHsA7s+9Tuuaz+qRxxO9pVdti2RjWs2d6UUFsWdH6JzkntPvSi4KHHmfejtsN0Y4MKdhzWwFwUePM+9L8w0dx5n3p9thujGFpTgxbA3DS48z71x6P0+PMo7bFujIjNIG7ti1v8n6ekuHJIejdP1ncgjtse6MlgRmxshoGwokejDD/SO5BXBc7YjEjRi2Rl7h/Rv/vq0f4zkRe2Dp+G8q1Z7k8iCA4mXvfJHruLiMutJVsbtQMQ/Zz2bRqEnFoLRUw7Nuef4qMtz2blOBEzoOO9NLeakZE9mzZOzfsTDRCs4c4HX3JMKKEQGiPBNdYgRBAVpreCeBlx9ydBYPfdjD9EdnFVLLc7qVUBmVKJDQAIO7q6kd00E8Bt3Kk22VJmpTDBAEBxdBk6mBw2Lnzp/SOvpa8tsr3tYhVaWP0y7I2oc27m0qLqTMyZg5ek469iM137ShdorZ5GFybOqO9RV7fYFvextf8AmJ9AEy36OUMEbNTlwWDvW73UnQW9o8QvSLNZgMQA4k7STqSdpVe2WJrhDhI4row59HX0c/U4O55+zE9C8rWHQXQx5gDPQCe9egOtzdoeOtjvGFR6NXTSp1y5rYLmlozMCSCRHGO5WOl94VaAotoBpfVqCmMQJmcgAAdSSF29xy/iebLHp4YHsdcecWyRjq5gO/XP4I1YbYRsPL3rNtum9mAj5BW1c79E45uc57tDvcUxr70b/UK467NWXT25v6MrR6TYrY4/RPNn+5X/AJQ71f4h715jRvi9G/1J3bRqDxcrP8pL0/7Mf4b/APejtZf9X/Qu5D2jQUWSY+M0We5DbKPPbz7vwV5xWOI1mFrutWIYTqNOpXFnaNQtcCFpvKBsYspAM7FrRmNZTdMgwVIaTz+Ct2ZzSJDhG/8AFXGOpj6bPtBSME+SeuFJ6LmvSH9Iz7QTHW6kPps+0EwBnk3rsL1ededL1m8wo3XtT9ZvMJklXz10v3Kwb2pes3mEnzrS9ZvMIAgxv3JPKv3Kx850vWbzCQ3lR9dvMIAg+Uv2hReWAMhpB6/ZCsm8KPrt5qJ1ron6beYQBE+ox/piDvGv4qrXs5GYgjf+GxT1atI/TbzVY2lrdHAjcolBMpSIsMbUjW7d8c5S0nteMTTlryOakjTmsKLGR4p0JWg9S4gDtTAaSFWttla4tcQCW6E6gEQclacD3KKq0lpAyMZT1pSVpoqDqSZn7dVLRmckCFuLnwDkrl4XPbKpOTGt4v15AqhVuitZ86jRh9Zpls8TqO1cqw0rZ3f5CbpGgsoyT6lDfoq1gq5K06oBBcdTAA1J3AJ9N0kszt+IofU9XHEqXmRAKOEgiZGkKnedXyj6bn0w7yTxUZ6QwvaQQ7I56DIo+ygTqQ3KchMfvHXkq1osjXbz1l0fZmF7MOnxwXhHj5M85u5M9EfTY/DVLyATI8+RIEGMbSRpv2KwxmNsNwvAkSczmZOYcOCzXR69MVMUHYA9pJa6oCQWwSW78Q7wFsLNUJaNC6BMSBnMET1KZeBp2MptqNkNaIJnN3Abyds9yTylf1Wc/wAVanr5f8rp4nl+Cixnj9lPndnx4qxiQq21SG5EjqVSjezxrn1rLHwaT5NDS9II7fHoN6gslY73YXNmRnuJ8M+5H73vKmQIdu1Dh4haEEtmrw2FDXrgmJE7pz5KjSt7Do4Kha2U3FxNSCZiNWmGgEHeMM9qTv6NMag383SCVQKB5QSlZGB2I1hkRAzgR9KDo7XPid6lvq3UyzDjEEgGJOWuzYYjtRFt8qh5oY4v4Sv/AJRYN6Uv1jewz4JPnWl+sHegottAZB38LvcnfOFH1v4Xe5UYhc3rS9ccj7khval6/c73IR840d5+yfcu+caW8/Zd7kAFfnel6/8AC73JDfFH1/4X+5CTeVL9r7JTTeVL9r7KADDL2pEwH8w4d5Ct4lnLNedFzoEkzBEDI7jmr9W9qTTHnZcPxQATxqVtTJAnX3T/AGuQ96QX6zc7u96YGv6P1AaZbiAIedTnBA96KubA2dhB5CV5oy1CoHOAIg7dcxwWsfaTRsTcHpuLWzlMuIkz29yy1TZVsL+WLnhvk3BumIkActgVgsQttnyzc/7RTW2du2ftFJxiFsJEJCFVsVBodIGcbz7VcwrNqmUhhHx1JtctAOMtw7cURnlBlSEIF0np06obScC4hwdkSA3gY1J3DNVCG0qFJ0rKLmsYXFk4AZAzPY0amToNU66bI9zzWrDCdGMP0W8QNp2/8K7TYWgDDAGnrdplSCs3YvRjFRVI5ZScnbJ69WBxUAOSrPqSdUj7QFRI7HERkd+47CvQOid9eXaWvI8o2JyjEM/P46id3avN3VgpbDeDqNRtVmrT2EbWngRkonG0XF0eiWG+jUbWeHDC15DQ5sENwNd50HYSVF/Kxu5vP8UGuq0sc2qWw3G578JcMmmNk7HESY+khkU/1tP7QWOprZkK+6T2knxKpqW1VQ2STA2lQysolMns/pN6wj19O8wIBTObese1Gr6PmBUIF2aour1ZVak5MqvQA2q5U7Wcu0eKmc5VrXp2jxCAAfSBrqbm1WPIJ82Bz17EK+dK36xyM9Kv0bPrewqHoTczLVafJVcWEMcfNMGQWgZ/vKW6VjSsI3B0ZvC2MFSjVEOxQH1C0nCSCYiNQeSv2n8nd8jRjnjfTtFM92MHuXqXQq4qNkf5KkXubMxUMuk5kaDLJbyo9pact4WDzPyaaHyre9z3hZ2zXpWpgGZcWuwj99piO1BaVpqOIHlH5/tu96+q74dTcHU3QQQWkE7yZEHLQyvl+pYsFRzW5hryAdZaHQDPEQrxZNyJx1DdxtAg7ZzJJM5a5q9anS6fjUofddQN1n0oHaYCu1jn8bytSSS0WR7AC4ETBz3HQ9yrtcrFtvF9QAOOnAbFUBU499fnyXk1v4cBK7D5tTrHgVp70rfm6A3vHcH/AO1Za7D5tTrHgUZpWny4pAEDACevJ2XN6a5ZJsi7ioyV0yB1exIkUQstvkySQDlGenxkni/makDIZ4TPiqVoIBGISJ0mEPtMnFpGeEBsEDPInEcR0zy6kapibNbUtUAnA7hJZE7NHFD2tDc9XHV3E6xuTTaXPDcIhoGu0mMyBs61FUdvXThx6L9ZhklbG16yGWm0bjHFPtddCa9ZakpE5tMpvlyqWPPVPxpWVRcFZWGukFCw9W7PUQKjW9B7zAqeQefNqejOgfu4YgI64W7+RD1WcmrxVtctcHNMEOkHaM/YQjX/AOhXh69H/C/+llONu0Uq+zKXo7zXfVd4FOlR3ju3yOYXU3SAeA8FhE1ZYnNvWEbvZ35sIET6PWEZvE/mx1KxAQOUT3JxULkgOlQWr0e0eIUsqO0ej2j7wSAEdJ/0bPrewn2Iv+Sax+VtrsQhopOxEGPOLmYfOB1yJ7ENvV4DGF3njG4CcIMQYkhsTG4BEugV+0LHUcXtq+dhk+aYLcWmQ9aVM/4sqPJ7Xcdml7hLhAaJmXZMAkk6mTtRui+Q4STDt2kuA12rJ3P0ssY8/wCUsOKTGjtkGNY2aI/ZbXSDGltRrsXnGHB2ZM78tRkuKUWbpg+8BIdskTO7YT3rwS+LmdZqz6JdiwEQ/TEwgFjokxIIyle+2y109JbodueupE6ac15D03sdV1pq18B8k8tLSM4DabW+dHo5tJ7Vpgkl4b5Fki2rS4At3tl2ecOy7JhT1Tn8byqlIDGJjKoYPHPxE8grNR3x2ldiOcaU0FcU2UAE7sPmv6x4JLss82hkzhJMgEicju0zQqrUIIgka6Kay297XtMzG8cCoryOz1ezvGER1J0Lz9nSWuNC0fu/il/lLaPXA6mt9ydDs114DLtUNks2IydPjJB7l8vXl7nksaYjzRiMTGmQ0WgAqgQA1o6pPMla48b5ZnOXoeaewYncJJVO2vwjznBvCc1FazVORqOA3AtaO5B6tJgzc4c5K6DJIW0WoHTPiqzuKSpaB9ETxUWEu1U2UK+qNGieKQuTjACpmvi9HTfv6kgLTaqs0aqHNKsUXIGWab/Oc3jI6jH4KphKjfaML2O62n46ireEJWAy8BmDxHio6LSGtB1AAPYIWjt/Riu5uWCRmMzqM9gQR9Mg4XjC8at8SN44rmRqyMnIdaMWt00x1IO9qJ1HTS7FYgUSoXFSOKickwEUdo9Htb94J6jtHo9rfvBIAXarW+m18zDXbDBDX4oOhkSBzVa7LNWqaOeG7XEnunUwi1tcWnE0EktLYG2C1wH8KfZa73Dzmvb1goAkrinTAOAECMjtA3yo2Wig5lN4A8oG5t81uJ0CC9xGYynLektVmLojx96F1bC7CRDZgAElogyOO5AUbPonZ6dRvnVHSMjgqvAk5nMGRGWkLXMpsAAEnrJPjqvMeitfyJcx5GJ5GGCCMhnz9i2dK8zvMbiBkvK6mMlNnr9M08aor9K+hrK1JzqHmVJx4RkHOAOzYc9m1YyzPljTnMQ4HUPGTgRszBXp9jvMOCqXpclCuS4DA86ubt+sNvirwdU4fGfBnn6XbzDk8+Kaj9s6LVm+gWvHAweR96FVbsrNPnUnj90kcxku+OWEuGcEsU48oo2jUdXtSU9QitPo5aKtPytNmIAlpbMOkZzB1HnKg2zua8NeCw7Q8EEcYOaszHAK5d9idWeGMGZ13AbSVLYbsNV2Gm4HeYdAG8mIC3ty3Wyzsga/SdtJ9g4Ln6jqFjX6dGDA8jt8EdjsLaTA1gyGs6k7SeKq28M2AR2zKu3na27DB8Vl7VbyDlkfFdXTdVDLH0/Rjn6aeJ39exa1MH6Pcq5s59UBRVLycdufdzVS0WkxLngDrXQ2jCi67C3UyVRtd6AZchtKEVbaXuw05+sdewK1ZLEGZnN28qdr4KoeMT83kAeoD947epWAOpcSklAEgKeHwq+JRVrSBkMzsA1Q2A6u/Ufte9WvlCq0bGXQ6oY4D2lTeRZ6zuY9yjZFas9iQu97hpV4cWjG30XRmDwKL4U4NWBZ5vb7vcwkOGew7Cowfza9FtdhbUbDgsxb+idTPyVUAbnQqsVGOcoyp71uG8KboZSbUHrB9MDqzcD3IlZ+iNoI8+pTadwIKG0FMCQkfTkR1HkZWlb0Odtrt7ApG9DhtrnsCWyDVnnj7I4TmQ7MZnIgnI8OtOsjC7JxLSNZGXNeiHodS/WvJ6ggF8dGXt0lzd49IcQlsh6sDCwx9IcgkdZYyx9wUTnvBgMJwyASNQSuNeof6McvxTER1rHi+kZGc6RG2QpbNeL2gZzG2SD2wmGpXj0AB1DbE7eAUTMUHG7DnoAzTrJ61MoxlyioylHhhizX2SYcHRvBJjsGqJWa+2nRxjcsba7RmMFRoyzJc0Emf2Z2Ki5xmfKZ7xi9gWMumg+DeHVzjz5PXLHezSEToWtrty8hsV9OZ6RLxvAIP4rQWO+A4S10+PJck+mcTsx9TGZ6G4tTHFp1g96yFG8nZZ96t0rc46lY6SX2bppmndaGjSAhN43rGiE2q8RoJJQm1W1CxtvyDkoouWm3k6lDK9pnLMk6AZmeAQ+1W6OtDX2lxMyR1e9dmLC+TizdQl4NFaqD6QHlRhJEhv0o/aGw8EMqUS88NykoNJYwZ6TzM+1W6NOF6cV4Vnmt+RaFnDBkM09KmqxHJC5cVFUOxDAjc5zjhb2ncrVKk2mJ27Sdea5sU28UOrvxDE4w36IGrljJmiVE1e3F3o5DafcqvlW+sef4prx6+Q2N9+9R/KmqQPZKt9Nb6VZg63tHtVSp0os41tVP/EB8CvFw0bk5R2/0fc/D1yr0wsg1rg9Qe7wCqv6c2QaPeeqm/wBoC8tlcjtoXcZ6TV/KBZxoys791g8Xqu/8olPZQqHrc0eErz1I45J9tB3Gb60dP6jQD8lLQ4S0ve4YhvHmZjiFSq/lCrn0aVIdeN3g4IJa70NdhDyZJGECXecBmZPoNgxAnZOgQnnyKIxX2glN34ZqH9PLWf1Q6mH/AFOKq1umFsd/TR1Mp+1pQH42LlWq9Ebv2Ea1+Wh3pVnnqgfdAVR9qedalQ9b3e9QJfj4zTpCtiPE659eabA3BOSSmI5dKSfj/ldKQhZU1EwJGXUocSlo6JSKjyEbPeT27j1680So36Izkd47kBXLGWKLOiOeceGaCpapEtIKEWu1xxKqOCiqaIjhSZU+olJCNJME6x7VImber49iVbHMaCz12ta1pzIA0UnysHh1qnYXTTHb3EqUlbLgRYB4pQoKakaVQCvXUhnKc8JNAokyo8lev+ceGTAMknc0a+wdqo1K4Li7Y3Jg9qbaqxD3kbAG9up8RyVIHJZFMWrUJMkqOVzk2ECH/Gn4pfj4yULGuO0d6c6kRqeSZBIky+CVGKfE+CcKA480xWKSOHJIaoT20BuHenussZ5JAdZbUWh8ExgcHDYQ7zQOZB7FAKm4FThwEiTnrAHvSYxuPP8ABAyGXerzXYXcOalNTgO/3pPLHhyHtQIjFM7x3p7bOTv5LjWdvPZl4Jrnk6knrQBJ8l35dZjxXeRbvbznwUK5MDiIXLikQBxU9HRQKehopY1ySyp7NZ3POXadigaySBvMc1obPSDAGj4O9ZydGsY2VaNyzq49iJ0OjtHLFLu0jwS0ne9Wm1/N+r4ahYznL6No40NFx2YD9Hv2u2GN6IWbo5Q8iaraDahH0DiOyQcP0u3vVdtaQI9Z6PdHbRlhzza3np7VhvK+WaqC9GAtbzUAqEhoLixrAMJOEedDNQGnLZ6XBV2n4lGfyj3WGEWimS1wIBjbJMQsvY72nJ7e0e0aHuXoYsnx/DkyQphakpaS6k4GRGY9qc98aBdCd+TI5xTKpXYs1Vt1WGujcVnN+S4oFVnTnvcT2bPYmArnbOAXAKBiEJqe4qNAj//Z"/>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black"/>
              </a:solidFill>
            </a:endParaRPr>
          </a:p>
        </p:txBody>
      </p:sp>
      <p:sp>
        <p:nvSpPr>
          <p:cNvPr id="8" name="TextBox 7"/>
          <p:cNvSpPr txBox="1"/>
          <p:nvPr/>
        </p:nvSpPr>
        <p:spPr>
          <a:xfrm>
            <a:off x="10177780" y="4946519"/>
            <a:ext cx="1730345" cy="276999"/>
          </a:xfrm>
          <a:prstGeom prst="rect">
            <a:avLst/>
          </a:prstGeom>
          <a:noFill/>
        </p:spPr>
        <p:txBody>
          <a:bodyPr wrap="none" rtlCol="0">
            <a:spAutoFit/>
          </a:bodyPr>
          <a:lstStyle/>
          <a:p>
            <a:r>
              <a:rPr lang="en-US" sz="1200" i="1" dirty="0" smtClean="0"/>
              <a:t>Medscape Medical News</a:t>
            </a:r>
            <a:endParaRPr lang="en-US" sz="1200" i="1" dirty="0"/>
          </a:p>
        </p:txBody>
      </p:sp>
      <p:sp>
        <p:nvSpPr>
          <p:cNvPr id="9" name="Title 3"/>
          <p:cNvSpPr>
            <a:spLocks noGrp="1"/>
          </p:cNvSpPr>
          <p:nvPr>
            <p:ph type="title"/>
          </p:nvPr>
        </p:nvSpPr>
        <p:spPr>
          <a:xfrm>
            <a:off x="914400" y="457200"/>
            <a:ext cx="10566400" cy="1143000"/>
          </a:xfrm>
        </p:spPr>
        <p:txBody>
          <a:bodyPr/>
          <a:lstStyle/>
          <a:p>
            <a:r>
              <a:rPr lang="en-US" sz="3600" dirty="0" smtClean="0">
                <a:solidFill>
                  <a:srgbClr val="C00000"/>
                </a:solidFill>
              </a:rPr>
              <a:t>2</a:t>
            </a:r>
            <a:r>
              <a:rPr lang="en-US" sz="3600" dirty="0">
                <a:solidFill>
                  <a:srgbClr val="C00000"/>
                </a:solidFill>
              </a:rPr>
              <a:t>. Medical Device Cybersecurity</a:t>
            </a:r>
          </a:p>
        </p:txBody>
      </p:sp>
      <p:pic>
        <p:nvPicPr>
          <p:cNvPr id="2" name="Picture 1"/>
          <p:cNvPicPr>
            <a:picLocks noChangeAspect="1"/>
          </p:cNvPicPr>
          <p:nvPr/>
        </p:nvPicPr>
        <p:blipFill>
          <a:blip r:embed="rId3"/>
          <a:stretch>
            <a:fillRect/>
          </a:stretch>
        </p:blipFill>
        <p:spPr>
          <a:xfrm>
            <a:off x="7455031" y="2209800"/>
            <a:ext cx="4482946" cy="2724150"/>
          </a:xfrm>
          <a:prstGeom prst="roundRect">
            <a:avLst>
              <a:gd name="adj" fmla="val 8594"/>
            </a:avLst>
          </a:prstGeom>
          <a:solidFill>
            <a:srgbClr val="FFFFFF">
              <a:shade val="85000"/>
            </a:srgbClr>
          </a:solidFill>
          <a:ln>
            <a:solidFill>
              <a:schemeClr val="tx1"/>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605096982"/>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porateTemplate_2015_widescreen [Read-Only]" id="{B6022700-A22F-446E-8FE8-F7FB88F73F54}" vid="{BD1AF85C-9DF7-4334-85E8-1CE661ABDE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F612B7729D6B4CBDD8386A60139782" ma:contentTypeVersion="0" ma:contentTypeDescription="Create a new document." ma:contentTypeScope="" ma:versionID="25531835ec6aeed700f261f055ce11cf">
  <xsd:schema xmlns:xsd="http://www.w3.org/2001/XMLSchema" xmlns:xs="http://www.w3.org/2001/XMLSchema" xmlns:p="http://schemas.microsoft.com/office/2006/metadata/properties" targetNamespace="http://schemas.microsoft.com/office/2006/metadata/properties" ma:root="true" ma:fieldsID="64142621b7059e6833f9fc9c3c76bff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4162386-E4B0-4D11-84D9-8291E0BA1C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F8D4CEC-3EF7-4DEF-A2C2-1DFEAACCAB89}">
  <ds:schemaRefs>
    <ds:schemaRef ds:uri="http://schemas.microsoft.com/sharepoint/v3/contenttype/forms"/>
  </ds:schemaRefs>
</ds:datastoreItem>
</file>

<file path=customXml/itemProps3.xml><?xml version="1.0" encoding="utf-8"?>
<ds:datastoreItem xmlns:ds="http://schemas.openxmlformats.org/officeDocument/2006/customXml" ds:itemID="{8BFBC344-12D9-4134-839C-A42D038D22DF}">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9545</TotalTime>
  <Words>1509</Words>
  <Application>Microsoft Office PowerPoint</Application>
  <PresentationFormat>Widescreen</PresentationFormat>
  <Paragraphs>237</Paragraphs>
  <Slides>32</Slides>
  <Notes>20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2" baseType="lpstr">
      <vt:lpstr>Arial</vt:lpstr>
      <vt:lpstr>Calibri</vt:lpstr>
      <vt:lpstr>Franklin Gothic Book</vt:lpstr>
      <vt:lpstr>Franklin Gothic Demi</vt:lpstr>
      <vt:lpstr>Franklin Gothic Medium</vt:lpstr>
      <vt:lpstr>Times New Roman</vt:lpstr>
      <vt:lpstr>Wingdings</vt:lpstr>
      <vt:lpstr>Wingdings 3</vt:lpstr>
      <vt:lpstr>Office Theme</vt:lpstr>
      <vt:lpstr>Visio</vt:lpstr>
      <vt:lpstr>Top 10 C-Suite Hospital Watch List - Are These Technologies and Trends on your Radar?  SEPAC Philadelphia, PA</vt:lpstr>
      <vt:lpstr>ECRI Institute</vt:lpstr>
      <vt:lpstr>PowerPoint Presentation</vt:lpstr>
      <vt:lpstr>PowerPoint Presentation</vt:lpstr>
      <vt:lpstr>PowerPoint Presentation</vt:lpstr>
      <vt:lpstr>PowerPoint Presentation</vt:lpstr>
      <vt:lpstr>1. Mobile Stroke Units</vt:lpstr>
      <vt:lpstr>1. Mobile Stroke Units</vt:lpstr>
      <vt:lpstr>2. Medical Device Cybersecurity</vt:lpstr>
      <vt:lpstr>PowerPoint Presentation</vt:lpstr>
      <vt:lpstr>3. Wireless Wearable Sensors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Challenges for  Technology Decision-making</vt:lpstr>
      <vt:lpstr>Integrated Technology Decision-making Ecosystem</vt:lpstr>
      <vt:lpstr>PowerPoint Presentation</vt:lpstr>
      <vt:lpstr>PowerPoint Presentation</vt:lpstr>
      <vt:lpstr>Questions?</vt:lpstr>
    </vt:vector>
  </TitlesOfParts>
  <Company>ECRI Institute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DiDonato, Scott</dc:creator>
  <cp:lastModifiedBy>Iliana Stewart</cp:lastModifiedBy>
  <cp:revision>254</cp:revision>
  <cp:lastPrinted>2016-02-05T21:28:14Z</cp:lastPrinted>
  <dcterms:created xsi:type="dcterms:W3CDTF">2015-02-02T14:44:40Z</dcterms:created>
  <dcterms:modified xsi:type="dcterms:W3CDTF">2017-01-01T16:25:20Z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0x0101003AF612B7729D6B4CBDD8386A60139782</vt:lpwstr>
  </property>
  <property fmtid="{D5CDD505-2E9C-101B-9397-08002B2CF9AE}" pid="3" name="_dlc_DocIdItemGuid">
    <vt:lpwstr>de4a0762-aadc-4b2b-9800-67f7be42a5b4</vt:lpwstr>
  </property>
</Properties>
</file>